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2" autoAdjust="0"/>
    <p:restoredTop sz="94647" autoAdjust="0"/>
  </p:normalViewPr>
  <p:slideViewPr>
    <p:cSldViewPr snapToGrid="0">
      <p:cViewPr varScale="1">
        <p:scale>
          <a:sx n="101" d="100"/>
          <a:sy n="101" d="100"/>
        </p:scale>
        <p:origin x="1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prstGeom prst="rect">
            <a:avLst/>
          </a:prstGeo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5/29/2017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a:prstGeom prst="rect">
            <a:avLst/>
          </a:prstGeo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5/29/2017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Rectangle 6"/>
          <p:cNvSpPr>
            <a:spLocks noChangeAspect="1"/>
          </p:cNvSpPr>
          <p:nvPr userDrawn="1"/>
        </p:nvSpPr>
        <p:spPr>
          <a:xfrm>
            <a:off x="440286" y="614407"/>
            <a:ext cx="11309338" cy="7012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1406334"/>
            <a:ext cx="11029615" cy="4452466"/>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
        <p:nvSpPr>
          <p:cNvPr id="11" name="Title 1"/>
          <p:cNvSpPr>
            <a:spLocks noGrp="1"/>
          </p:cNvSpPr>
          <p:nvPr>
            <p:ph type="title"/>
          </p:nvPr>
        </p:nvSpPr>
        <p:spPr>
          <a:xfrm>
            <a:off x="575894" y="729658"/>
            <a:ext cx="11029616" cy="511313"/>
          </a:xfrm>
          <a:prstGeom prst="rect">
            <a:avLst/>
          </a:prstGeom>
        </p:spPr>
        <p:txBody>
          <a:bodyPr/>
          <a:lstStyle/>
          <a:p>
            <a:r>
              <a:rPr lang="fr-FR"/>
              <a:t>Modifiez le style du titre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a:prstGeom prst="rect">
            <a:avLst/>
          </a:prstGeo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5/29/2017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3" y="1406377"/>
            <a:ext cx="5422390" cy="445467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1406377"/>
            <a:ext cx="5422392" cy="445467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9" name="Rectangle 8"/>
          <p:cNvSpPr>
            <a:spLocks noChangeAspect="1"/>
          </p:cNvSpPr>
          <p:nvPr userDrawn="1"/>
        </p:nvSpPr>
        <p:spPr>
          <a:xfrm>
            <a:off x="440286" y="614407"/>
            <a:ext cx="11309338" cy="7012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Placeholder 1"/>
          <p:cNvSpPr txBox="1">
            <a:spLocks/>
          </p:cNvSpPr>
          <p:nvPr userDrawn="1"/>
        </p:nvSpPr>
        <p:spPr>
          <a:xfrm>
            <a:off x="581192" y="659765"/>
            <a:ext cx="11029616" cy="61049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Modifiez le style du titre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a:prstGeom prst="rect">
            <a:avLst/>
          </a:prstGeo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a:prstGeom prst="rect">
            <a:avLst/>
          </a:prstGeom>
        </p:spPr>
        <p:txBody>
          <a:bodyPr/>
          <a:lstStyle/>
          <a:p>
            <a:r>
              <a:rPr lang="fr-FR"/>
              <a:t>Modifiez le style du titre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a:prstGeom prst="rect">
            <a:avLst/>
          </a:prstGeo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5/29/2017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a:prstGeom prst="rect">
            <a:avLst/>
          </a:prstGeo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1192" y="1468543"/>
            <a:ext cx="11029616" cy="4390254"/>
          </a:xfrm>
          <a:prstGeom prst="rect">
            <a:avLst/>
          </a:prstGeom>
        </p:spPr>
        <p:txBody>
          <a:bodyPr vert="horz" lIns="91440" tIns="45720" rIns="91440" bIns="45720" rtlCol="0" anchor="t">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5/29/2017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creativecommons.org/licenses/by-sa/4.0/" TargetMode="External"/><Relationship Id="rId5" Type="http://schemas.openxmlformats.org/officeDocument/2006/relationships/hyperlink" Target="mailto:drgfreeman@tuta.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mailto:drgfreeman@tuta.io" TargetMode="External"/><Relationship Id="rId3" Type="http://schemas.openxmlformats.org/officeDocument/2006/relationships/hyperlink" Target="http://www.robotshop.com/ca/en/" TargetMode="External"/><Relationship Id="rId7" Type="http://schemas.openxmlformats.org/officeDocument/2006/relationships/image" Target="../media/image4.png"/><Relationship Id="rId2" Type="http://schemas.openxmlformats.org/officeDocument/2006/relationships/hyperlink" Target="https://www.buyapi.ca/" TargetMode="Externa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s://www.sparkfun.com/" TargetMode="External"/><Relationship Id="rId4" Type="http://schemas.openxmlformats.org/officeDocument/2006/relationships/hyperlink" Target="https://www.adafrui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mailto:drgfreeman@tuta.io"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creativecommons.org/licenses/by-sa/4.0/" TargetMode="Externa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hyperlink" Target="mailto:drgfreeman@tuta.io"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4.png"/><Relationship Id="rId5" Type="http://schemas.openxmlformats.org/officeDocument/2006/relationships/image" Target="../media/image11.jpg"/><Relationship Id="rId10" Type="http://schemas.openxmlformats.org/officeDocument/2006/relationships/hyperlink" Target="http://creativecommons.org/licenses/by-sa/4.0/" TargetMode="External"/><Relationship Id="rId4" Type="http://schemas.openxmlformats.org/officeDocument/2006/relationships/image" Target="../media/image10.jpg"/><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hyperlink" Target="https://www.arduino.cc/en/Reference/HomePage" TargetMode="External"/><Relationship Id="rId13" Type="http://schemas.openxmlformats.org/officeDocument/2006/relationships/hyperlink" Target="http://creativecommons.org/licenses/by-sa/4.0/" TargetMode="External"/><Relationship Id="rId3" Type="http://schemas.openxmlformats.org/officeDocument/2006/relationships/hyperlink" Target="NULL" TargetMode="External"/><Relationship Id="rId7" Type="http://schemas.openxmlformats.org/officeDocument/2006/relationships/hyperlink" Target="https://www.arduino.cc/en/Tutorial/Foundations" TargetMode="External"/><Relationship Id="rId12"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arduino.cc/en/Tutorial/HomePage" TargetMode="External"/><Relationship Id="rId11" Type="http://schemas.openxmlformats.org/officeDocument/2006/relationships/image" Target="../media/image19.png"/><Relationship Id="rId5" Type="http://schemas.openxmlformats.org/officeDocument/2006/relationships/hyperlink" Target="https://www.arduino.cc/en/Guide/Introduction" TargetMode="External"/><Relationship Id="rId15" Type="http://schemas.openxmlformats.org/officeDocument/2006/relationships/hyperlink" Target="mailto:drgfreeman@tuta.io" TargetMode="External"/><Relationship Id="rId10" Type="http://schemas.openxmlformats.org/officeDocument/2006/relationships/image" Target="../media/image18.png"/><Relationship Id="rId4" Type="http://schemas.openxmlformats.org/officeDocument/2006/relationships/hyperlink" Target="https://www.arduino.cc/en/Guide/HomePage" TargetMode="External"/><Relationship Id="rId9" Type="http://schemas.openxmlformats.org/officeDocument/2006/relationships/hyperlink" Target="https://www.arduino.cc/en/Main/Software"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hyperlink" Target="http://creativecommons.org/licenses/by-sa/4.0/" TargetMode="External"/><Relationship Id="rId3" Type="http://schemas.openxmlformats.org/officeDocument/2006/relationships/hyperlink" Target="https://www.arduino.cc/en/Main/ArduinoBoardLeonardo" TargetMode="External"/><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hyperlink" Target="https://www.arduino.cc/en/Main/ArduinoBoardUno" TargetMode="External"/><Relationship Id="rId16"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hyperlink" Target="mailto:drgfreeman@tuta.io" TargetMode="External"/><Relationship Id="rId10" Type="http://schemas.openxmlformats.org/officeDocument/2006/relationships/image" Target="../media/image26.jpeg"/><Relationship Id="rId4" Type="http://schemas.openxmlformats.org/officeDocument/2006/relationships/hyperlink" Target="https://www.arduino.cc/en/Main/ArduinoBoardMicro" TargetMode="External"/><Relationship Id="rId9" Type="http://schemas.openxmlformats.org/officeDocument/2006/relationships/image" Target="../media/image25.jpe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mailto:drgfreeman@tuta.io" TargetMode="External"/><Relationship Id="rId5" Type="http://schemas.openxmlformats.org/officeDocument/2006/relationships/image" Target="../media/image4.png"/><Relationship Id="rId4" Type="http://schemas.openxmlformats.org/officeDocument/2006/relationships/hyperlink" Target="http://creativecommons.org/licenses/by-sa/4.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creativecommons.org/licenses/by-sa/4.0/" TargetMode="External"/><Relationship Id="rId7" Type="http://schemas.openxmlformats.org/officeDocument/2006/relationships/image" Target="../media/image31.png"/><Relationship Id="rId2" Type="http://schemas.openxmlformats.org/officeDocument/2006/relationships/hyperlink" Target="https://www.arduino.cc/en/Main/Products"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mailto:drgfreeman@tuta.io"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hyperlink" Target="mailto:drgfreeman@tuta.io" TargetMode="External"/><Relationship Id="rId3" Type="http://schemas.openxmlformats.org/officeDocument/2006/relationships/hyperlink" Target="https://www.arduino.cc/en/Main/Software" TargetMode="External"/><Relationship Id="rId7"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hyperlink" Target="mailto:drgfreeman@tuta.io"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a:t>Intro to Microcontrollers with Arduino</a:t>
            </a:r>
          </a:p>
        </p:txBody>
      </p:sp>
      <p:sp>
        <p:nvSpPr>
          <p:cNvPr id="3" name="Sous-titre 2"/>
          <p:cNvSpPr>
            <a:spLocks noGrp="1"/>
          </p:cNvSpPr>
          <p:nvPr>
            <p:ph type="subTitle" idx="1"/>
          </p:nvPr>
        </p:nvSpPr>
        <p:spPr/>
        <p:txBody>
          <a:bodyPr/>
          <a:lstStyle/>
          <a:p>
            <a:r>
              <a:rPr lang="en-CA"/>
              <a:t>Julien de la Bruère-Terreault</a:t>
            </a:r>
          </a:p>
        </p:txBody>
      </p:sp>
      <p:pic>
        <p:nvPicPr>
          <p:cNvPr id="7" name="Image 6"/>
          <p:cNvPicPr>
            <a:picLocks noChangeAspect="1"/>
          </p:cNvPicPr>
          <p:nvPr/>
        </p:nvPicPr>
        <p:blipFill>
          <a:blip r:embed="rId2"/>
          <a:stretch>
            <a:fillRect/>
          </a:stretch>
        </p:blipFill>
        <p:spPr>
          <a:xfrm>
            <a:off x="4281062" y="3895026"/>
            <a:ext cx="2217303" cy="1758164"/>
          </a:xfrm>
          <a:prstGeom prst="rect">
            <a:avLst/>
          </a:prstGeom>
        </p:spPr>
      </p:pic>
      <p:pic>
        <p:nvPicPr>
          <p:cNvPr id="10" name="Image 9"/>
          <p:cNvPicPr>
            <a:picLocks noChangeAspect="1"/>
          </p:cNvPicPr>
          <p:nvPr/>
        </p:nvPicPr>
        <p:blipFill>
          <a:blip r:embed="rId3"/>
          <a:stretch>
            <a:fillRect/>
          </a:stretch>
        </p:blipFill>
        <p:spPr>
          <a:xfrm rot="21022217">
            <a:off x="1640417" y="4536301"/>
            <a:ext cx="1346454" cy="830175"/>
          </a:xfrm>
          <a:prstGeom prst="rect">
            <a:avLst/>
          </a:prstGeom>
        </p:spPr>
      </p:pic>
      <p:pic>
        <p:nvPicPr>
          <p:cNvPr id="12" name="Image 11"/>
          <p:cNvPicPr>
            <a:picLocks noChangeAspect="1"/>
          </p:cNvPicPr>
          <p:nvPr/>
        </p:nvPicPr>
        <p:blipFill>
          <a:blip r:embed="rId4"/>
          <a:stretch>
            <a:fillRect/>
          </a:stretch>
        </p:blipFill>
        <p:spPr>
          <a:xfrm>
            <a:off x="7792556" y="3694999"/>
            <a:ext cx="2870146" cy="2158215"/>
          </a:xfrm>
          <a:prstGeom prst="rect">
            <a:avLst/>
          </a:prstGeom>
        </p:spPr>
      </p:pic>
      <p:sp>
        <p:nvSpPr>
          <p:cNvPr id="4"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5"/>
              </a:rPr>
              <a:t>drgfreeman@tuta.</a:t>
            </a:r>
            <a:r>
              <a:rPr lang="en-CA" altLang="fr-FR" sz="800" dirty="0">
                <a:solidFill>
                  <a:srgbClr val="24292E"/>
                </a:solidFill>
                <a:latin typeface="-apple-system"/>
                <a:hlinkClick r:id="rId5"/>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6"/>
              </a:rPr>
              <a:t>Creative Commons Attribution-</a:t>
            </a:r>
            <a:r>
              <a:rPr kumimoji="0" lang="en-CA" altLang="fr-FR" sz="800" b="0" i="0" u="none" strike="noStrike" cap="none" normalizeH="0" baseline="0" dirty="0" err="1">
                <a:ln>
                  <a:noFill/>
                </a:ln>
                <a:solidFill>
                  <a:srgbClr val="0366D6"/>
                </a:solidFill>
                <a:effectLst/>
                <a:latin typeface="-apple-system"/>
                <a:hlinkClick r:id="rId6"/>
              </a:rPr>
              <a:t>ShareAlike</a:t>
            </a:r>
            <a:r>
              <a:rPr kumimoji="0" lang="en-CA" altLang="fr-FR" sz="800" b="0" i="0" u="none" strike="noStrike" cap="none" normalizeH="0" baseline="0" dirty="0">
                <a:ln>
                  <a:noFill/>
                </a:ln>
                <a:solidFill>
                  <a:srgbClr val="0366D6"/>
                </a:solidFill>
                <a:effectLst/>
                <a:latin typeface="-apple-system"/>
                <a:hlinkClick r:id="rId6"/>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02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2" y="1548000"/>
            <a:ext cx="11029615" cy="4452466"/>
          </a:xfrm>
        </p:spPr>
        <p:txBody>
          <a:bodyPr>
            <a:normAutofit/>
          </a:bodyPr>
          <a:lstStyle/>
          <a:p>
            <a:r>
              <a:rPr lang="fr-CA" sz="2000" dirty="0"/>
              <a:t>Buyapi.ca (CAN) 		</a:t>
            </a:r>
            <a:r>
              <a:rPr lang="fr-CA" sz="2000" dirty="0">
                <a:hlinkClick r:id="rId2"/>
              </a:rPr>
              <a:t>https://www.buyapi.ca/</a:t>
            </a:r>
            <a:endParaRPr lang="fr-CA" sz="2000" dirty="0"/>
          </a:p>
          <a:p>
            <a:r>
              <a:rPr lang="fr-CA" sz="2000" dirty="0" err="1"/>
              <a:t>RobotShop</a:t>
            </a:r>
            <a:r>
              <a:rPr lang="fr-CA" sz="2000" dirty="0"/>
              <a:t> (CAN) 	</a:t>
            </a:r>
            <a:r>
              <a:rPr lang="fr-CA" sz="2000" dirty="0">
                <a:hlinkClick r:id="rId3"/>
              </a:rPr>
              <a:t>http://www.robotshop.com/ca/en/</a:t>
            </a:r>
            <a:endParaRPr lang="fr-CA" sz="2000" dirty="0"/>
          </a:p>
          <a:p>
            <a:r>
              <a:rPr lang="fr-CA" sz="2000" dirty="0" err="1"/>
              <a:t>Adafruit</a:t>
            </a:r>
            <a:r>
              <a:rPr lang="fr-CA" sz="2000" dirty="0"/>
              <a:t> (US) 			</a:t>
            </a:r>
            <a:r>
              <a:rPr lang="fr-CA" sz="2000" dirty="0">
                <a:hlinkClick r:id="rId4"/>
              </a:rPr>
              <a:t>https://www.adafruit.com/</a:t>
            </a:r>
            <a:endParaRPr lang="fr-CA" sz="2000" dirty="0"/>
          </a:p>
          <a:p>
            <a:r>
              <a:rPr lang="fr-CA" sz="2000" dirty="0" err="1"/>
              <a:t>SparkFun</a:t>
            </a:r>
            <a:r>
              <a:rPr lang="fr-CA" sz="2000" dirty="0"/>
              <a:t> (US) 		</a:t>
            </a:r>
            <a:r>
              <a:rPr lang="fr-CA" sz="2000" dirty="0">
                <a:hlinkClick r:id="rId5"/>
              </a:rPr>
              <a:t>https://www.sparkfun.com/</a:t>
            </a:r>
            <a:endParaRPr lang="fr-CA" sz="2000" dirty="0"/>
          </a:p>
          <a:p>
            <a:r>
              <a:rPr lang="fr-CA" sz="2000" dirty="0"/>
              <a:t>Amazon.ca</a:t>
            </a:r>
          </a:p>
          <a:p>
            <a:r>
              <a:rPr lang="fr-CA" sz="2000" dirty="0"/>
              <a:t>ebay.ca</a:t>
            </a:r>
          </a:p>
          <a:p>
            <a:endParaRPr lang="fr-CA" sz="2000" dirty="0"/>
          </a:p>
          <a:p>
            <a:endParaRPr lang="fr-CA" sz="2000" dirty="0"/>
          </a:p>
          <a:p>
            <a:endParaRPr lang="fr-CA" sz="2000" dirty="0"/>
          </a:p>
        </p:txBody>
      </p:sp>
      <p:sp>
        <p:nvSpPr>
          <p:cNvPr id="3" name="Titre 2"/>
          <p:cNvSpPr>
            <a:spLocks noGrp="1"/>
          </p:cNvSpPr>
          <p:nvPr>
            <p:ph type="title"/>
          </p:nvPr>
        </p:nvSpPr>
        <p:spPr/>
        <p:txBody>
          <a:bodyPr/>
          <a:lstStyle/>
          <a:p>
            <a:r>
              <a:rPr lang="fr-CA" dirty="0" err="1"/>
              <a:t>Where</a:t>
            </a:r>
            <a:r>
              <a:rPr lang="fr-CA" dirty="0"/>
              <a:t> to </a:t>
            </a:r>
            <a:r>
              <a:rPr lang="fr-CA" dirty="0" err="1"/>
              <a:t>Buy</a:t>
            </a:r>
            <a:endParaRPr lang="fr-CA" dirty="0"/>
          </a:p>
        </p:txBody>
      </p:sp>
      <p:pic>
        <p:nvPicPr>
          <p:cNvPr id="4"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8"/>
              </a:rPr>
              <a:t>drgfreeman@tuta.</a:t>
            </a:r>
            <a:r>
              <a:rPr lang="en-CA" altLang="fr-FR" sz="800" dirty="0">
                <a:solidFill>
                  <a:srgbClr val="24292E"/>
                </a:solidFill>
                <a:latin typeface="-apple-system"/>
                <a:hlinkClick r:id="rId8"/>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6"/>
              </a:rPr>
              <a:t>Creative Commons Attribution-</a:t>
            </a:r>
            <a:r>
              <a:rPr kumimoji="0" lang="en-CA" altLang="fr-FR" sz="800" b="0" i="0" u="none" strike="noStrike" cap="none" normalizeH="0" baseline="0" dirty="0" err="1">
                <a:ln>
                  <a:noFill/>
                </a:ln>
                <a:solidFill>
                  <a:srgbClr val="0366D6"/>
                </a:solidFill>
                <a:effectLst/>
                <a:latin typeface="-apple-system"/>
                <a:hlinkClick r:id="rId6"/>
              </a:rPr>
              <a:t>ShareAlike</a:t>
            </a:r>
            <a:r>
              <a:rPr kumimoji="0" lang="en-CA" altLang="fr-FR" sz="800" b="0" i="0" u="none" strike="noStrike" cap="none" normalizeH="0" baseline="0" dirty="0">
                <a:ln>
                  <a:noFill/>
                </a:ln>
                <a:solidFill>
                  <a:srgbClr val="0366D6"/>
                </a:solidFill>
                <a:effectLst/>
                <a:latin typeface="-apple-system"/>
                <a:hlinkClick r:id="rId6"/>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45627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2" y="1548000"/>
            <a:ext cx="7424473" cy="5152510"/>
          </a:xfrm>
        </p:spPr>
        <p:txBody>
          <a:bodyPr/>
          <a:lstStyle/>
          <a:p>
            <a:pPr marL="0" indent="0">
              <a:buNone/>
            </a:pPr>
            <a:r>
              <a:rPr lang="en-CA"/>
              <a:t>Microcontrollers are integrated circuits (IC) that includes a central processing unit (CPU), memory and input / output peripherals (GPIO) on a single chip. Most microcontrollers also include Analog-Digital Converters (ADCs), timers and interrupts.</a:t>
            </a:r>
          </a:p>
          <a:p>
            <a:pPr marL="0" indent="0">
              <a:buNone/>
            </a:pPr>
            <a:r>
              <a:rPr lang="en-CA"/>
              <a:t>Development boards are printed circuit boards combining, in a practical format, a microcontroller with features such as :</a:t>
            </a:r>
          </a:p>
          <a:p>
            <a:r>
              <a:rPr lang="en-CA"/>
              <a:t>GPIO pins or connectors</a:t>
            </a:r>
          </a:p>
          <a:p>
            <a:r>
              <a:rPr lang="en-CA"/>
              <a:t>Voltage regulator</a:t>
            </a:r>
          </a:p>
          <a:p>
            <a:r>
              <a:rPr lang="en-CA"/>
              <a:t>Built-in LEDs</a:t>
            </a:r>
          </a:p>
          <a:p>
            <a:r>
              <a:rPr lang="en-CA"/>
              <a:t>USB interface</a:t>
            </a:r>
          </a:p>
          <a:p>
            <a:r>
              <a:rPr lang="en-CA"/>
              <a:t>Various board specific features</a:t>
            </a:r>
          </a:p>
        </p:txBody>
      </p:sp>
      <p:grpSp>
        <p:nvGrpSpPr>
          <p:cNvPr id="30" name="Groupe 29"/>
          <p:cNvGrpSpPr/>
          <p:nvPr/>
        </p:nvGrpSpPr>
        <p:grpSpPr>
          <a:xfrm>
            <a:off x="5902002" y="3668592"/>
            <a:ext cx="2276702" cy="2603501"/>
            <a:chOff x="5688730" y="3632567"/>
            <a:chExt cx="2276702" cy="2603501"/>
          </a:xfrm>
        </p:grpSpPr>
        <p:pic>
          <p:nvPicPr>
            <p:cNvPr id="7" name="Image 6"/>
            <p:cNvPicPr>
              <a:picLocks noChangeAspect="1"/>
            </p:cNvPicPr>
            <p:nvPr/>
          </p:nvPicPr>
          <p:blipFill>
            <a:blip r:embed="rId2"/>
            <a:stretch>
              <a:fillRect/>
            </a:stretch>
          </p:blipFill>
          <p:spPr>
            <a:xfrm rot="793888">
              <a:off x="5688730" y="4026913"/>
              <a:ext cx="2276702" cy="1945692"/>
            </a:xfrm>
            <a:prstGeom prst="rect">
              <a:avLst/>
            </a:prstGeom>
          </p:spPr>
        </p:pic>
        <p:sp>
          <p:nvSpPr>
            <p:cNvPr id="9" name="ZoneTexte 8"/>
            <p:cNvSpPr txBox="1"/>
            <p:nvPr/>
          </p:nvSpPr>
          <p:spPr>
            <a:xfrm>
              <a:off x="6029414" y="5712848"/>
              <a:ext cx="1867304" cy="523220"/>
            </a:xfrm>
            <a:prstGeom prst="rect">
              <a:avLst/>
            </a:prstGeom>
            <a:noFill/>
          </p:spPr>
          <p:txBody>
            <a:bodyPr wrap="square" rtlCol="0">
              <a:spAutoFit/>
            </a:bodyPr>
            <a:lstStyle/>
            <a:p>
              <a:pPr algn="ctr"/>
              <a:r>
                <a:rPr lang="en-CA" sz="1400"/>
                <a:t>Teensy 3.5 development board</a:t>
              </a:r>
            </a:p>
          </p:txBody>
        </p:sp>
        <p:sp>
          <p:nvSpPr>
            <p:cNvPr id="10" name="ZoneTexte 9"/>
            <p:cNvSpPr txBox="1"/>
            <p:nvPr/>
          </p:nvSpPr>
          <p:spPr>
            <a:xfrm>
              <a:off x="5752895" y="3632567"/>
              <a:ext cx="1487942" cy="523220"/>
            </a:xfrm>
            <a:prstGeom prst="rect">
              <a:avLst/>
            </a:prstGeom>
            <a:noFill/>
          </p:spPr>
          <p:txBody>
            <a:bodyPr wrap="square" rtlCol="0">
              <a:spAutoFit/>
            </a:bodyPr>
            <a:lstStyle/>
            <a:p>
              <a:pPr algn="ctr"/>
              <a:r>
                <a:rPr lang="en-CA" sz="1400"/>
                <a:t>ARM Cortex M4</a:t>
              </a:r>
            </a:p>
            <a:p>
              <a:pPr algn="ctr"/>
              <a:r>
                <a:rPr lang="en-CA" sz="1400"/>
                <a:t>microcontroller</a:t>
              </a:r>
            </a:p>
          </p:txBody>
        </p:sp>
        <p:sp>
          <p:nvSpPr>
            <p:cNvPr id="12" name="Parallélogramme 11"/>
            <p:cNvSpPr/>
            <p:nvPr/>
          </p:nvSpPr>
          <p:spPr>
            <a:xfrm rot="20155883" flipH="1">
              <a:off x="6502886" y="4468603"/>
              <a:ext cx="920360" cy="650088"/>
            </a:xfrm>
            <a:prstGeom prst="parallelogram">
              <a:avLst>
                <a:gd name="adj" fmla="val 364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Connecteur droit avec flèche 13"/>
            <p:cNvCxnSpPr>
              <a:cxnSpLocks/>
              <a:stCxn id="10" idx="2"/>
              <a:endCxn id="12" idx="1"/>
            </p:cNvCxnSpPr>
            <p:nvPr/>
          </p:nvCxnSpPr>
          <p:spPr>
            <a:xfrm>
              <a:off x="6496866" y="4155787"/>
              <a:ext cx="225430" cy="3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8907335" y="3917418"/>
            <a:ext cx="2377751" cy="2354675"/>
            <a:chOff x="9071936" y="3792186"/>
            <a:chExt cx="2377751" cy="2354675"/>
          </a:xfrm>
        </p:grpSpPr>
        <p:sp>
          <p:nvSpPr>
            <p:cNvPr id="24" name="ZoneTexte 23"/>
            <p:cNvSpPr txBox="1"/>
            <p:nvPr/>
          </p:nvSpPr>
          <p:spPr>
            <a:xfrm>
              <a:off x="9092518" y="5623641"/>
              <a:ext cx="2357169" cy="523220"/>
            </a:xfrm>
            <a:prstGeom prst="rect">
              <a:avLst/>
            </a:prstGeom>
            <a:noFill/>
          </p:spPr>
          <p:txBody>
            <a:bodyPr wrap="square" rtlCol="0">
              <a:spAutoFit/>
            </a:bodyPr>
            <a:lstStyle/>
            <a:p>
              <a:pPr algn="ctr"/>
              <a:r>
                <a:rPr lang="en-CA" sz="1400"/>
                <a:t>Arduino Leonardo development board</a:t>
              </a:r>
            </a:p>
          </p:txBody>
        </p:sp>
        <p:grpSp>
          <p:nvGrpSpPr>
            <p:cNvPr id="28" name="Groupe 27"/>
            <p:cNvGrpSpPr/>
            <p:nvPr/>
          </p:nvGrpSpPr>
          <p:grpSpPr>
            <a:xfrm>
              <a:off x="9071936" y="3792186"/>
              <a:ext cx="2377751" cy="1783313"/>
              <a:chOff x="8910387" y="3504125"/>
              <a:chExt cx="2377751" cy="1783313"/>
            </a:xfrm>
          </p:grpSpPr>
          <p:pic>
            <p:nvPicPr>
              <p:cNvPr id="23" name="Image 22"/>
              <p:cNvPicPr>
                <a:picLocks noChangeAspect="1"/>
              </p:cNvPicPr>
              <p:nvPr/>
            </p:nvPicPr>
            <p:blipFill>
              <a:blip r:embed="rId3"/>
              <a:stretch>
                <a:fillRect/>
              </a:stretch>
            </p:blipFill>
            <p:spPr>
              <a:xfrm>
                <a:off x="8910387" y="3504125"/>
                <a:ext cx="2377751" cy="1783313"/>
              </a:xfrm>
              <a:prstGeom prst="rect">
                <a:avLst/>
              </a:prstGeom>
            </p:spPr>
          </p:pic>
          <p:sp>
            <p:nvSpPr>
              <p:cNvPr id="25" name="Parallélogramme 24"/>
              <p:cNvSpPr/>
              <p:nvPr/>
            </p:nvSpPr>
            <p:spPr>
              <a:xfrm rot="20623314" flipH="1">
                <a:off x="10275837" y="4297435"/>
                <a:ext cx="478921" cy="414615"/>
              </a:xfrm>
              <a:prstGeom prst="parallelogram">
                <a:avLst>
                  <a:gd name="adj" fmla="val 100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pic>
        <p:nvPicPr>
          <p:cNvPr id="27" name="Image 26"/>
          <p:cNvPicPr>
            <a:picLocks noChangeAspect="1"/>
          </p:cNvPicPr>
          <p:nvPr/>
        </p:nvPicPr>
        <p:blipFill>
          <a:blip r:embed="rId4"/>
          <a:stretch>
            <a:fillRect/>
          </a:stretch>
        </p:blipFill>
        <p:spPr>
          <a:xfrm>
            <a:off x="9311951" y="1948184"/>
            <a:ext cx="1568520" cy="1568520"/>
          </a:xfrm>
          <a:prstGeom prst="rect">
            <a:avLst/>
          </a:prstGeom>
        </p:spPr>
      </p:pic>
      <p:sp>
        <p:nvSpPr>
          <p:cNvPr id="29" name="ZoneTexte 28"/>
          <p:cNvSpPr txBox="1"/>
          <p:nvPr/>
        </p:nvSpPr>
        <p:spPr>
          <a:xfrm>
            <a:off x="9352240" y="1547470"/>
            <a:ext cx="1487942" cy="523220"/>
          </a:xfrm>
          <a:prstGeom prst="rect">
            <a:avLst/>
          </a:prstGeom>
          <a:noFill/>
        </p:spPr>
        <p:txBody>
          <a:bodyPr wrap="square" rtlCol="0">
            <a:spAutoFit/>
          </a:bodyPr>
          <a:lstStyle/>
          <a:p>
            <a:pPr algn="ctr"/>
            <a:r>
              <a:rPr lang="en-CA" sz="1400"/>
              <a:t>ATmega 32U4</a:t>
            </a:r>
          </a:p>
          <a:p>
            <a:pPr algn="ctr"/>
            <a:r>
              <a:rPr lang="en-CA" sz="1400"/>
              <a:t>microcontroller</a:t>
            </a:r>
          </a:p>
        </p:txBody>
      </p:sp>
      <p:sp>
        <p:nvSpPr>
          <p:cNvPr id="34" name="Titre 33"/>
          <p:cNvSpPr>
            <a:spLocks noGrp="1"/>
          </p:cNvSpPr>
          <p:nvPr>
            <p:ph type="title"/>
          </p:nvPr>
        </p:nvSpPr>
        <p:spPr/>
        <p:txBody>
          <a:bodyPr/>
          <a:lstStyle/>
          <a:p>
            <a:r>
              <a:rPr lang="en-CA"/>
              <a:t>Microcontrollers and Development Boards</a:t>
            </a:r>
          </a:p>
        </p:txBody>
      </p:sp>
      <p:cxnSp>
        <p:nvCxnSpPr>
          <p:cNvPr id="4" name="Connecteur droit avec flèche 3"/>
          <p:cNvCxnSpPr>
            <a:cxnSpLocks/>
            <a:stCxn id="25" idx="0"/>
            <a:endCxn id="27" idx="2"/>
          </p:cNvCxnSpPr>
          <p:nvPr/>
        </p:nvCxnSpPr>
        <p:spPr>
          <a:xfrm flipH="1" flipV="1">
            <a:off x="10096211" y="3516704"/>
            <a:ext cx="357926" cy="1202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7"/>
              </a:rPr>
              <a:t>drgfreeman@tuta.</a:t>
            </a:r>
            <a:r>
              <a:rPr lang="en-CA" altLang="fr-FR" sz="800" dirty="0">
                <a:solidFill>
                  <a:srgbClr val="24292E"/>
                </a:solidFill>
                <a:latin typeface="-apple-system"/>
                <a:hlinkClick r:id="rId7"/>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5"/>
              </a:rPr>
              <a:t>Creative Commons Attribution-</a:t>
            </a:r>
            <a:r>
              <a:rPr kumimoji="0" lang="en-CA" altLang="fr-FR" sz="800" b="0" i="0" u="none" strike="noStrike" cap="none" normalizeH="0" baseline="0" dirty="0" err="1">
                <a:ln>
                  <a:noFill/>
                </a:ln>
                <a:solidFill>
                  <a:srgbClr val="0366D6"/>
                </a:solidFill>
                <a:effectLst/>
                <a:latin typeface="-apple-system"/>
                <a:hlinkClick r:id="rId5"/>
              </a:rPr>
              <a:t>ShareAlike</a:t>
            </a:r>
            <a:r>
              <a:rPr kumimoji="0" lang="en-CA" altLang="fr-FR" sz="800" b="0" i="0" u="none" strike="noStrike" cap="none" normalizeH="0" baseline="0" dirty="0">
                <a:ln>
                  <a:noFill/>
                </a:ln>
                <a:solidFill>
                  <a:srgbClr val="0366D6"/>
                </a:solidFill>
                <a:effectLst/>
                <a:latin typeface="-apple-system"/>
                <a:hlinkClick r:id="rId5"/>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235638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1861674423"/>
              </p:ext>
            </p:extLst>
          </p:nvPr>
        </p:nvGraphicFramePr>
        <p:xfrm>
          <a:off x="581025" y="1691861"/>
          <a:ext cx="11029952" cy="4876890"/>
        </p:xfrm>
        <a:graphic>
          <a:graphicData uri="http://schemas.openxmlformats.org/drawingml/2006/table">
            <a:tbl>
              <a:tblPr firstRow="1" bandRow="1">
                <a:tableStyleId>{5940675A-B579-460E-94D1-54222C63F5DA}</a:tableStyleId>
              </a:tblPr>
              <a:tblGrid>
                <a:gridCol w="538648">
                  <a:extLst>
                    <a:ext uri="{9D8B030D-6E8A-4147-A177-3AD203B41FA5}">
                      <a16:colId xmlns:a16="http://schemas.microsoft.com/office/drawing/2014/main" val="1115812659"/>
                    </a:ext>
                  </a:extLst>
                </a:gridCol>
                <a:gridCol w="2622826">
                  <a:extLst>
                    <a:ext uri="{9D8B030D-6E8A-4147-A177-3AD203B41FA5}">
                      <a16:colId xmlns:a16="http://schemas.microsoft.com/office/drawing/2014/main" val="3679646441"/>
                    </a:ext>
                  </a:extLst>
                </a:gridCol>
                <a:gridCol w="2622826">
                  <a:extLst>
                    <a:ext uri="{9D8B030D-6E8A-4147-A177-3AD203B41FA5}">
                      <a16:colId xmlns:a16="http://schemas.microsoft.com/office/drawing/2014/main" val="3409185028"/>
                    </a:ext>
                  </a:extLst>
                </a:gridCol>
                <a:gridCol w="2622826">
                  <a:extLst>
                    <a:ext uri="{9D8B030D-6E8A-4147-A177-3AD203B41FA5}">
                      <a16:colId xmlns:a16="http://schemas.microsoft.com/office/drawing/2014/main" val="3728161479"/>
                    </a:ext>
                  </a:extLst>
                </a:gridCol>
                <a:gridCol w="2622826">
                  <a:extLst>
                    <a:ext uri="{9D8B030D-6E8A-4147-A177-3AD203B41FA5}">
                      <a16:colId xmlns:a16="http://schemas.microsoft.com/office/drawing/2014/main" val="634546913"/>
                    </a:ext>
                  </a:extLst>
                </a:gridCol>
              </a:tblGrid>
              <a:tr h="2494407">
                <a:tc>
                  <a:txBody>
                    <a:bodyPr/>
                    <a:lstStyle/>
                    <a:p>
                      <a:pPr algn="ctr"/>
                      <a:r>
                        <a:rPr lang="en-CA" dirty="0">
                          <a:solidFill>
                            <a:schemeClr val="tx1">
                              <a:lumMod val="75000"/>
                              <a:lumOff val="25000"/>
                            </a:schemeClr>
                          </a:solidFill>
                        </a:rPr>
                        <a:t>8 bits - 5V logic level</a:t>
                      </a:r>
                      <a:endParaRPr lang="fr-CA" dirty="0">
                        <a:solidFill>
                          <a:schemeClr val="tx1">
                            <a:lumMod val="75000"/>
                            <a:lumOff val="25000"/>
                          </a:schemeClr>
                        </a:solidFill>
                      </a:endParaRPr>
                    </a:p>
                  </a:txBody>
                  <a:tcPr vert="vert27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Arduino Uno R3</a:t>
                      </a:r>
                      <a:br>
                        <a:rPr lang="en-CA" dirty="0">
                          <a:solidFill>
                            <a:schemeClr val="tx1">
                              <a:lumMod val="75000"/>
                              <a:lumOff val="25000"/>
                            </a:schemeClr>
                          </a:solidFill>
                        </a:rPr>
                      </a:br>
                      <a:r>
                        <a:rPr lang="en-CA" sz="1400" dirty="0" err="1">
                          <a:solidFill>
                            <a:schemeClr val="tx1">
                              <a:lumMod val="75000"/>
                              <a:lumOff val="25000"/>
                            </a:schemeClr>
                          </a:solidFill>
                        </a:rPr>
                        <a:t>ATmega</a:t>
                      </a:r>
                      <a:r>
                        <a:rPr lang="en-CA" sz="1400" dirty="0">
                          <a:solidFill>
                            <a:schemeClr val="tx1">
                              <a:lumMod val="75000"/>
                              <a:lumOff val="25000"/>
                            </a:schemeClr>
                          </a:solidFill>
                        </a:rPr>
                        <a:t> 328P</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Arduino Mega</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ATmega</a:t>
                      </a: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2560</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Arduino Leonardo/Micro</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ATmega</a:t>
                      </a: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32U4</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Teensy 2.0</a:t>
                      </a:r>
                      <a:br>
                        <a:rPr lang="en-CA" dirty="0">
                          <a:solidFill>
                            <a:schemeClr val="tx1">
                              <a:lumMod val="75000"/>
                              <a:lumOff val="25000"/>
                            </a:schemeClr>
                          </a:solidFill>
                        </a:rPr>
                      </a:br>
                      <a:r>
                        <a:rPr lang="en-CA" sz="1400" dirty="0" err="1">
                          <a:solidFill>
                            <a:schemeClr val="tx1">
                              <a:lumMod val="75000"/>
                              <a:lumOff val="25000"/>
                            </a:schemeClr>
                          </a:solidFill>
                        </a:rPr>
                        <a:t>ATmega</a:t>
                      </a:r>
                      <a:r>
                        <a:rPr lang="en-CA" sz="1400" dirty="0">
                          <a:solidFill>
                            <a:schemeClr val="tx1">
                              <a:lumMod val="75000"/>
                              <a:lumOff val="25000"/>
                            </a:schemeClr>
                          </a:solidFill>
                        </a:rPr>
                        <a:t> 32U4</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8893258"/>
                  </a:ext>
                </a:extLst>
              </a:tr>
              <a:tr h="2382483">
                <a:tc>
                  <a:txBody>
                    <a:bodyPr/>
                    <a:lstStyle/>
                    <a:p>
                      <a:pPr algn="ctr"/>
                      <a:r>
                        <a:rPr lang="en-CA" dirty="0">
                          <a:solidFill>
                            <a:schemeClr val="tx1">
                              <a:lumMod val="75000"/>
                              <a:lumOff val="25000"/>
                            </a:schemeClr>
                          </a:solidFill>
                        </a:rPr>
                        <a:t>32 bits - 3.3V logic level</a:t>
                      </a:r>
                      <a:endParaRPr lang="fr-CA" dirty="0">
                        <a:solidFill>
                          <a:schemeClr val="tx1">
                            <a:lumMod val="75000"/>
                            <a:lumOff val="25000"/>
                          </a:schemeClr>
                        </a:solidFill>
                      </a:endParaRPr>
                    </a:p>
                  </a:txBody>
                  <a:tcPr vert="vert27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chemeClr val="tx1">
                              <a:lumMod val="75000"/>
                              <a:lumOff val="25000"/>
                            </a:schemeClr>
                          </a:solidFill>
                        </a:rPr>
                        <a:t>Arduino Due</a:t>
                      </a:r>
                      <a:br>
                        <a:rPr lang="en-CA" dirty="0">
                          <a:solidFill>
                            <a:schemeClr val="tx1">
                              <a:lumMod val="75000"/>
                              <a:lumOff val="25000"/>
                            </a:schemeClr>
                          </a:solidFill>
                        </a:rPr>
                      </a:br>
                      <a:r>
                        <a:rPr lang="en-CA" sz="1400" dirty="0">
                          <a:solidFill>
                            <a:schemeClr val="tx1">
                              <a:lumMod val="75000"/>
                              <a:lumOff val="25000"/>
                            </a:schemeClr>
                          </a:solidFill>
                        </a:rPr>
                        <a:t>ARM Cortex M3</a:t>
                      </a:r>
                      <a:endParaRPr lang="fr-CA" dirty="0">
                        <a:solidFill>
                          <a:schemeClr val="tx1">
                            <a:lumMod val="75000"/>
                            <a:lumOff val="25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Teensy 3.x</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ARM Cortex M4</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NodeMCU</a:t>
                      </a:r>
                      <a:endPar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ESP2866</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Wi-Fi chip / Microcontroller</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Adafruit</a:t>
                      </a:r>
                      <a: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ESP32</a:t>
                      </a:r>
                      <a:br>
                        <a:rPr kumimoji="0" lang="en-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br>
                      <a:r>
                        <a:rPr kumimoji="0" lang="en-CA" sz="14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ESP32</a:t>
                      </a:r>
                      <a:endPar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Wi-Fi / Bluetooth / Microcontroller</a:t>
                      </a:r>
                      <a:endParaRPr kumimoji="0" lang="fr-CA"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600442"/>
                  </a:ext>
                </a:extLst>
              </a:tr>
            </a:tbl>
          </a:graphicData>
        </a:graphic>
      </p:graphicFrame>
      <p:sp>
        <p:nvSpPr>
          <p:cNvPr id="3" name="Titre 2"/>
          <p:cNvSpPr>
            <a:spLocks noGrp="1"/>
          </p:cNvSpPr>
          <p:nvPr>
            <p:ph type="title"/>
          </p:nvPr>
        </p:nvSpPr>
        <p:spPr/>
        <p:txBody>
          <a:bodyPr/>
          <a:lstStyle/>
          <a:p>
            <a:r>
              <a:rPr lang="en-CA" dirty="0"/>
              <a:t>Popular development boards</a:t>
            </a:r>
            <a:endParaRPr lang="fr-CA" dirty="0"/>
          </a:p>
        </p:txBody>
      </p:sp>
      <p:pic>
        <p:nvPicPr>
          <p:cNvPr id="6" name="Image 5"/>
          <p:cNvPicPr>
            <a:picLocks noChangeAspect="1"/>
          </p:cNvPicPr>
          <p:nvPr/>
        </p:nvPicPr>
        <p:blipFill>
          <a:blip r:embed="rId2"/>
          <a:stretch>
            <a:fillRect/>
          </a:stretch>
        </p:blipFill>
        <p:spPr>
          <a:xfrm>
            <a:off x="1559940" y="2534164"/>
            <a:ext cx="1603248" cy="1155192"/>
          </a:xfrm>
          <a:prstGeom prst="rect">
            <a:avLst/>
          </a:prstGeom>
        </p:spPr>
      </p:pic>
      <p:pic>
        <p:nvPicPr>
          <p:cNvPr id="8" name="Image 7"/>
          <p:cNvPicPr>
            <a:picLocks noChangeAspect="1"/>
          </p:cNvPicPr>
          <p:nvPr/>
        </p:nvPicPr>
        <p:blipFill>
          <a:blip r:embed="rId3"/>
          <a:stretch>
            <a:fillRect/>
          </a:stretch>
        </p:blipFill>
        <p:spPr>
          <a:xfrm>
            <a:off x="6502237" y="2399187"/>
            <a:ext cx="1210734" cy="934112"/>
          </a:xfrm>
          <a:prstGeom prst="rect">
            <a:avLst/>
          </a:prstGeom>
        </p:spPr>
      </p:pic>
      <p:pic>
        <p:nvPicPr>
          <p:cNvPr id="10" name="Image 9"/>
          <p:cNvPicPr>
            <a:picLocks noChangeAspect="1"/>
          </p:cNvPicPr>
          <p:nvPr/>
        </p:nvPicPr>
        <p:blipFill>
          <a:blip r:embed="rId4"/>
          <a:stretch>
            <a:fillRect/>
          </a:stretch>
        </p:blipFill>
        <p:spPr>
          <a:xfrm>
            <a:off x="3954184" y="2624375"/>
            <a:ext cx="2195837" cy="1064981"/>
          </a:xfrm>
          <a:prstGeom prst="rect">
            <a:avLst/>
          </a:prstGeom>
        </p:spPr>
      </p:pic>
      <p:pic>
        <p:nvPicPr>
          <p:cNvPr id="12" name="Image 11"/>
          <p:cNvPicPr>
            <a:picLocks noChangeAspect="1"/>
          </p:cNvPicPr>
          <p:nvPr/>
        </p:nvPicPr>
        <p:blipFill>
          <a:blip r:embed="rId5"/>
          <a:stretch>
            <a:fillRect/>
          </a:stretch>
        </p:blipFill>
        <p:spPr>
          <a:xfrm>
            <a:off x="9750491" y="2838401"/>
            <a:ext cx="1134807" cy="636927"/>
          </a:xfrm>
          <a:prstGeom prst="rect">
            <a:avLst/>
          </a:prstGeom>
        </p:spPr>
      </p:pic>
      <p:pic>
        <p:nvPicPr>
          <p:cNvPr id="14" name="Image 13"/>
          <p:cNvPicPr>
            <a:picLocks noChangeAspect="1"/>
          </p:cNvPicPr>
          <p:nvPr/>
        </p:nvPicPr>
        <p:blipFill>
          <a:blip r:embed="rId6"/>
          <a:stretch>
            <a:fillRect/>
          </a:stretch>
        </p:blipFill>
        <p:spPr>
          <a:xfrm>
            <a:off x="7509088" y="3523942"/>
            <a:ext cx="1385090" cy="520493"/>
          </a:xfrm>
          <a:prstGeom prst="rect">
            <a:avLst/>
          </a:prstGeom>
        </p:spPr>
      </p:pic>
      <p:pic>
        <p:nvPicPr>
          <p:cNvPr id="16" name="Image 15"/>
          <p:cNvPicPr>
            <a:picLocks noChangeAspect="1"/>
          </p:cNvPicPr>
          <p:nvPr/>
        </p:nvPicPr>
        <p:blipFill>
          <a:blip r:embed="rId7"/>
          <a:stretch>
            <a:fillRect/>
          </a:stretch>
        </p:blipFill>
        <p:spPr>
          <a:xfrm>
            <a:off x="1390381" y="5037968"/>
            <a:ext cx="2091658" cy="1157557"/>
          </a:xfrm>
          <a:prstGeom prst="rect">
            <a:avLst/>
          </a:prstGeom>
        </p:spPr>
      </p:pic>
      <p:pic>
        <p:nvPicPr>
          <p:cNvPr id="18" name="Image 17"/>
          <p:cNvPicPr>
            <a:picLocks noChangeAspect="1"/>
          </p:cNvPicPr>
          <p:nvPr/>
        </p:nvPicPr>
        <p:blipFill>
          <a:blip r:embed="rId8"/>
          <a:stretch>
            <a:fillRect/>
          </a:stretch>
        </p:blipFill>
        <p:spPr>
          <a:xfrm>
            <a:off x="4026261" y="5324237"/>
            <a:ext cx="2051682" cy="585018"/>
          </a:xfrm>
          <a:prstGeom prst="rect">
            <a:avLst/>
          </a:prstGeom>
        </p:spPr>
      </p:pic>
      <p:pic>
        <p:nvPicPr>
          <p:cNvPr id="22" name="Image 21"/>
          <p:cNvPicPr>
            <a:picLocks noChangeAspect="1"/>
          </p:cNvPicPr>
          <p:nvPr/>
        </p:nvPicPr>
        <p:blipFill>
          <a:blip r:embed="rId9"/>
          <a:stretch>
            <a:fillRect/>
          </a:stretch>
        </p:blipFill>
        <p:spPr>
          <a:xfrm>
            <a:off x="9347999" y="5316976"/>
            <a:ext cx="1932870" cy="980150"/>
          </a:xfrm>
          <a:prstGeom prst="rect">
            <a:avLst/>
          </a:prstGeom>
        </p:spPr>
      </p:pic>
      <p:pic>
        <p:nvPicPr>
          <p:cNvPr id="15" name="Picture 2" descr="Creative Commons License">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2"/>
              </a:rPr>
              <a:t>drgfreeman@tuta.</a:t>
            </a:r>
            <a:r>
              <a:rPr lang="en-CA" altLang="fr-FR" sz="800" dirty="0">
                <a:solidFill>
                  <a:srgbClr val="24292E"/>
                </a:solidFill>
                <a:latin typeface="-apple-system"/>
                <a:hlinkClick r:id="rId12"/>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0"/>
              </a:rPr>
              <a:t>Creative Commons Attribution-</a:t>
            </a:r>
            <a:r>
              <a:rPr kumimoji="0" lang="en-CA" altLang="fr-FR" sz="800" b="0" i="0" u="none" strike="noStrike" cap="none" normalizeH="0" baseline="0" dirty="0" err="1">
                <a:ln>
                  <a:noFill/>
                </a:ln>
                <a:solidFill>
                  <a:srgbClr val="0366D6"/>
                </a:solidFill>
                <a:effectLst/>
                <a:latin typeface="-apple-system"/>
                <a:hlinkClick r:id="rId10"/>
              </a:rPr>
              <a:t>ShareAlike</a:t>
            </a:r>
            <a:r>
              <a:rPr kumimoji="0" lang="en-CA" altLang="fr-FR" sz="800" b="0" i="0" u="none" strike="noStrike" cap="none" normalizeH="0" baseline="0" dirty="0">
                <a:ln>
                  <a:noFill/>
                </a:ln>
                <a:solidFill>
                  <a:srgbClr val="0366D6"/>
                </a:solidFill>
                <a:effectLst/>
                <a:latin typeface="-apple-system"/>
                <a:hlinkClick r:id="rId10"/>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19" name="Image 18"/>
          <p:cNvPicPr>
            <a:picLocks noChangeAspect="1"/>
          </p:cNvPicPr>
          <p:nvPr/>
        </p:nvPicPr>
        <p:blipFill>
          <a:blip r:embed="rId13"/>
          <a:stretch>
            <a:fillRect/>
          </a:stretch>
        </p:blipFill>
        <p:spPr>
          <a:xfrm>
            <a:off x="6950466" y="5215375"/>
            <a:ext cx="1525010" cy="798691"/>
          </a:xfrm>
          <a:prstGeom prst="rect">
            <a:avLst/>
          </a:prstGeom>
        </p:spPr>
      </p:pic>
    </p:spTree>
    <p:extLst>
      <p:ext uri="{BB962C8B-B14F-4D97-AF65-F5344CB8AC3E}">
        <p14:creationId xmlns:p14="http://schemas.microsoft.com/office/powerpoint/2010/main" val="40464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386420" y="1509163"/>
            <a:ext cx="3291085" cy="4452938"/>
          </a:xfrm>
          <a:ln>
            <a:solidFill>
              <a:schemeClr val="bg1">
                <a:lumMod val="75000"/>
              </a:schemeClr>
            </a:solidFill>
          </a:ln>
        </p:spPr>
      </p:pic>
      <p:sp>
        <p:nvSpPr>
          <p:cNvPr id="3" name="Titre 2"/>
          <p:cNvSpPr>
            <a:spLocks noGrp="1"/>
          </p:cNvSpPr>
          <p:nvPr>
            <p:ph type="title"/>
          </p:nvPr>
        </p:nvSpPr>
        <p:spPr/>
        <p:txBody>
          <a:bodyPr/>
          <a:lstStyle/>
          <a:p>
            <a:r>
              <a:rPr lang="en-CA" dirty="0"/>
              <a:t>Getting Started with Arduino</a:t>
            </a:r>
            <a:endParaRPr lang="fr-CA" dirty="0"/>
          </a:p>
        </p:txBody>
      </p:sp>
      <p:sp>
        <p:nvSpPr>
          <p:cNvPr id="4" name="Espace réservé du contenu 1"/>
          <p:cNvSpPr txBox="1">
            <a:spLocks/>
          </p:cNvSpPr>
          <p:nvPr/>
        </p:nvSpPr>
        <p:spPr>
          <a:xfrm>
            <a:off x="581192" y="1548000"/>
            <a:ext cx="7424473" cy="532184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chemeClr val="accent3">
                    <a:lumMod val="75000"/>
                  </a:schemeClr>
                </a:solidFill>
              </a:rPr>
              <a:t>Arduino</a:t>
            </a:r>
            <a:r>
              <a:rPr lang="en-US" dirty="0"/>
              <a:t> is an open source, computer hardware and software company, project, and user community that designs and manufactures microcontroller kits for building digital devices and interactive objects that can sense and control objects in the physical world. The project's products are distributed as open-source hardware and software. (Wikipedia)</a:t>
            </a:r>
          </a:p>
          <a:p>
            <a:pPr marL="0" indent="0">
              <a:buNone/>
            </a:pPr>
            <a:endParaRPr lang="en-US" dirty="0"/>
          </a:p>
          <a:p>
            <a:pPr marL="0" indent="0">
              <a:buNone/>
            </a:pPr>
            <a:r>
              <a:rPr lang="en-US" dirty="0"/>
              <a:t>Arduino resources on </a:t>
            </a:r>
            <a:r>
              <a:rPr lang="en-US" dirty="0">
                <a:hlinkClick r:id="rId3" invalidUrl="https::/arduino.cc"/>
              </a:rPr>
              <a:t>arduino.cc</a:t>
            </a:r>
            <a:r>
              <a:rPr lang="en-US" dirty="0"/>
              <a:t> :</a:t>
            </a:r>
          </a:p>
          <a:p>
            <a:r>
              <a:rPr lang="en-US" dirty="0">
                <a:hlinkClick r:id="rId4"/>
              </a:rPr>
              <a:t>Getting started guide</a:t>
            </a:r>
            <a:endParaRPr lang="en-US" dirty="0"/>
          </a:p>
          <a:p>
            <a:r>
              <a:rPr lang="en-US" dirty="0">
                <a:hlinkClick r:id="rId5"/>
              </a:rPr>
              <a:t>Arduino introduction</a:t>
            </a:r>
            <a:endParaRPr lang="en-US" dirty="0"/>
          </a:p>
          <a:p>
            <a:r>
              <a:rPr lang="en-US" dirty="0">
                <a:hlinkClick r:id="rId6"/>
              </a:rPr>
              <a:t>Arduino tutorials</a:t>
            </a:r>
            <a:endParaRPr lang="en-US" dirty="0"/>
          </a:p>
          <a:p>
            <a:r>
              <a:rPr lang="en-US" dirty="0"/>
              <a:t>How it works: </a:t>
            </a:r>
            <a:r>
              <a:rPr lang="en-US" dirty="0">
                <a:hlinkClick r:id="rId7"/>
              </a:rPr>
              <a:t>Foundations</a:t>
            </a:r>
            <a:endParaRPr lang="en-US" dirty="0"/>
          </a:p>
          <a:p>
            <a:r>
              <a:rPr lang="en-US" dirty="0">
                <a:hlinkClick r:id="rId8"/>
              </a:rPr>
              <a:t>Language reference</a:t>
            </a:r>
            <a:endParaRPr lang="en-US" dirty="0"/>
          </a:p>
          <a:p>
            <a:r>
              <a:rPr lang="en-US" dirty="0">
                <a:hlinkClick r:id="rId9"/>
              </a:rPr>
              <a:t>Arduino IDE</a:t>
            </a:r>
            <a:endParaRPr lang="en-US" dirty="0"/>
          </a:p>
        </p:txBody>
      </p:sp>
      <p:pic>
        <p:nvPicPr>
          <p:cNvPr id="2" name="Image 1"/>
          <p:cNvPicPr>
            <a:picLocks noChangeAspect="1"/>
          </p:cNvPicPr>
          <p:nvPr/>
        </p:nvPicPr>
        <p:blipFill>
          <a:blip r:embed="rId10"/>
          <a:stretch>
            <a:fillRect/>
          </a:stretch>
        </p:blipFill>
        <p:spPr>
          <a:xfrm>
            <a:off x="4974552" y="2938882"/>
            <a:ext cx="1515058" cy="1593500"/>
          </a:xfrm>
          <a:prstGeom prst="rect">
            <a:avLst/>
          </a:prstGeom>
        </p:spPr>
      </p:pic>
      <p:pic>
        <p:nvPicPr>
          <p:cNvPr id="7" name="Image 6"/>
          <p:cNvPicPr>
            <a:picLocks noChangeAspect="1"/>
          </p:cNvPicPr>
          <p:nvPr/>
        </p:nvPicPr>
        <p:blipFill>
          <a:blip r:embed="rId11"/>
          <a:stretch>
            <a:fillRect/>
          </a:stretch>
        </p:blipFill>
        <p:spPr>
          <a:xfrm>
            <a:off x="4783177" y="4786732"/>
            <a:ext cx="3412866" cy="1190201"/>
          </a:xfrm>
          <a:prstGeom prst="rect">
            <a:avLst/>
          </a:prstGeom>
        </p:spPr>
      </p:pic>
      <p:pic>
        <p:nvPicPr>
          <p:cNvPr id="1026" name="Picture 2" descr="https://www.arduino.cc/en/uploads/Tutorial/ExampleCircuit_sch.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1263" y="3046989"/>
            <a:ext cx="1264402" cy="14853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reative Commons License">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5"/>
              </a:rPr>
              <a:t>drgfreeman@tuta.</a:t>
            </a:r>
            <a:r>
              <a:rPr lang="en-CA" altLang="fr-FR" sz="800" dirty="0">
                <a:solidFill>
                  <a:srgbClr val="24292E"/>
                </a:solidFill>
                <a:latin typeface="-apple-system"/>
                <a:hlinkClick r:id="rId15"/>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3"/>
              </a:rPr>
              <a:t>Creative Commons Attribution-</a:t>
            </a:r>
            <a:r>
              <a:rPr kumimoji="0" lang="en-CA" altLang="fr-FR" sz="800" b="0" i="0" u="none" strike="noStrike" cap="none" normalizeH="0" baseline="0" dirty="0" err="1">
                <a:ln>
                  <a:noFill/>
                </a:ln>
                <a:solidFill>
                  <a:srgbClr val="0366D6"/>
                </a:solidFill>
                <a:effectLst/>
                <a:latin typeface="-apple-system"/>
                <a:hlinkClick r:id="rId13"/>
              </a:rPr>
              <a:t>ShareAlike</a:t>
            </a:r>
            <a:r>
              <a:rPr kumimoji="0" lang="en-CA" altLang="fr-FR" sz="800" b="0" i="0" u="none" strike="noStrike" cap="none" normalizeH="0" baseline="0" dirty="0">
                <a:ln>
                  <a:noFill/>
                </a:ln>
                <a:solidFill>
                  <a:srgbClr val="0366D6"/>
                </a:solidFill>
                <a:effectLst/>
                <a:latin typeface="-apple-system"/>
                <a:hlinkClick r:id="rId13"/>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182542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2" y="1548000"/>
            <a:ext cx="11029615" cy="4559289"/>
          </a:xfrm>
        </p:spPr>
        <p:txBody>
          <a:bodyPr numCol="2" spcCol="144000">
            <a:normAutofit/>
          </a:bodyPr>
          <a:lstStyle/>
          <a:p>
            <a:pPr marL="0" indent="0">
              <a:buNone/>
            </a:pPr>
            <a:r>
              <a:rPr lang="en-CA" sz="2000" dirty="0"/>
              <a:t>Arduino board:</a:t>
            </a:r>
          </a:p>
          <a:p>
            <a:r>
              <a:rPr lang="en-CA" dirty="0">
                <a:hlinkClick r:id="rId2"/>
              </a:rPr>
              <a:t>UNO</a:t>
            </a:r>
            <a:r>
              <a:rPr lang="en-CA" dirty="0"/>
              <a:t>: Most popular, versatile</a:t>
            </a:r>
          </a:p>
          <a:p>
            <a:r>
              <a:rPr lang="en-CA" dirty="0">
                <a:hlinkClick r:id="rId3"/>
              </a:rPr>
              <a:t>Leonardo:</a:t>
            </a:r>
            <a:r>
              <a:rPr lang="en-CA" dirty="0"/>
              <a:t> More I/</a:t>
            </a:r>
            <a:r>
              <a:rPr lang="en-CA" dirty="0" err="1"/>
              <a:t>Os</a:t>
            </a:r>
            <a:r>
              <a:rPr lang="en-CA" dirty="0"/>
              <a:t>, more interrupts than Uno</a:t>
            </a:r>
          </a:p>
          <a:p>
            <a:r>
              <a:rPr lang="en-CA" dirty="0">
                <a:hlinkClick r:id="rId4"/>
              </a:rPr>
              <a:t>Micro</a:t>
            </a:r>
            <a:r>
              <a:rPr lang="en-CA" dirty="0"/>
              <a:t>: Same as Leonardo in a smaller format.</a:t>
            </a:r>
          </a:p>
          <a:p>
            <a:pPr marL="0" indent="0">
              <a:buNone/>
            </a:pPr>
            <a:r>
              <a:rPr lang="en-CA" dirty="0">
                <a:solidFill>
                  <a:schemeClr val="accent3">
                    <a:lumMod val="75000"/>
                  </a:schemeClr>
                </a:solidFill>
              </a:rPr>
              <a:t>Uno</a:t>
            </a:r>
            <a:r>
              <a:rPr lang="en-CA" dirty="0"/>
              <a:t> and </a:t>
            </a:r>
            <a:r>
              <a:rPr lang="en-CA" dirty="0">
                <a:solidFill>
                  <a:schemeClr val="accent3">
                    <a:lumMod val="75000"/>
                  </a:schemeClr>
                </a:solidFill>
              </a:rPr>
              <a:t>Leonardo</a:t>
            </a:r>
            <a:r>
              <a:rPr lang="en-CA" dirty="0"/>
              <a:t> share the same form factor and are compatible with a variety of third party shields.</a:t>
            </a:r>
          </a:p>
          <a:p>
            <a:pPr marL="0" indent="0">
              <a:buNone/>
            </a:pPr>
            <a:r>
              <a:rPr lang="en-CA" dirty="0">
                <a:solidFill>
                  <a:schemeClr val="accent3">
                    <a:lumMod val="75000"/>
                  </a:schemeClr>
                </a:solidFill>
              </a:rPr>
              <a:t>Micro</a:t>
            </a:r>
            <a:r>
              <a:rPr lang="en-CA" dirty="0"/>
              <a:t> is cheap and compact, perfect for permanent setups. Requires welding of header pins or wires directly to the board.</a:t>
            </a:r>
          </a:p>
          <a:p>
            <a:pPr marL="0" indent="0">
              <a:buNone/>
            </a:pPr>
            <a:r>
              <a:rPr lang="en-CA" dirty="0">
                <a:solidFill>
                  <a:schemeClr val="accent3">
                    <a:lumMod val="75000"/>
                  </a:schemeClr>
                </a:solidFill>
              </a:rPr>
              <a:t>Leonardo</a:t>
            </a:r>
            <a:r>
              <a:rPr lang="en-CA" dirty="0"/>
              <a:t> and </a:t>
            </a:r>
            <a:r>
              <a:rPr lang="en-CA" dirty="0">
                <a:solidFill>
                  <a:schemeClr val="accent3">
                    <a:lumMod val="75000"/>
                  </a:schemeClr>
                </a:solidFill>
              </a:rPr>
              <a:t>Micro</a:t>
            </a:r>
            <a:r>
              <a:rPr lang="en-CA" dirty="0"/>
              <a:t> can emulate a keyboard or mouse when connected to a computer.</a:t>
            </a:r>
          </a:p>
          <a:p>
            <a:pPr marL="0" indent="0">
              <a:buNone/>
            </a:pPr>
            <a:r>
              <a:rPr lang="en-CA" dirty="0">
                <a:solidFill>
                  <a:schemeClr val="accent3">
                    <a:lumMod val="75000"/>
                  </a:schemeClr>
                </a:solidFill>
              </a:rPr>
              <a:t>Uno</a:t>
            </a:r>
            <a:r>
              <a:rPr lang="en-CA" dirty="0"/>
              <a:t>, </a:t>
            </a:r>
            <a:r>
              <a:rPr lang="en-CA" dirty="0">
                <a:solidFill>
                  <a:schemeClr val="accent3">
                    <a:lumMod val="75000"/>
                  </a:schemeClr>
                </a:solidFill>
              </a:rPr>
              <a:t>Leonardo</a:t>
            </a:r>
            <a:r>
              <a:rPr lang="en-CA" dirty="0"/>
              <a:t> and </a:t>
            </a:r>
            <a:r>
              <a:rPr lang="en-CA" dirty="0">
                <a:solidFill>
                  <a:schemeClr val="accent3">
                    <a:lumMod val="75000"/>
                  </a:schemeClr>
                </a:solidFill>
              </a:rPr>
              <a:t>Micro</a:t>
            </a:r>
            <a:r>
              <a:rPr lang="en-CA" dirty="0"/>
              <a:t> all have a 5V logic level.</a:t>
            </a:r>
          </a:p>
          <a:p>
            <a:pPr marL="0" indent="0">
              <a:buNone/>
            </a:pPr>
            <a:r>
              <a:rPr lang="en-CA" sz="2000" dirty="0"/>
              <a:t>Other material:</a:t>
            </a:r>
          </a:p>
          <a:p>
            <a:r>
              <a:rPr lang="en-CA" dirty="0"/>
              <a:t>USB cable</a:t>
            </a:r>
          </a:p>
          <a:p>
            <a:r>
              <a:rPr lang="en-CA" dirty="0"/>
              <a:t>Prototyping breadboard</a:t>
            </a:r>
          </a:p>
          <a:p>
            <a:r>
              <a:rPr lang="en-CA" dirty="0"/>
              <a:t>Jumper wires</a:t>
            </a:r>
          </a:p>
          <a:p>
            <a:r>
              <a:rPr lang="en-CA" dirty="0"/>
              <a:t>LEDs</a:t>
            </a:r>
          </a:p>
          <a:p>
            <a:r>
              <a:rPr lang="en-CA" dirty="0"/>
              <a:t>Resistors (220 ohm, 10K ohm)</a:t>
            </a:r>
          </a:p>
          <a:p>
            <a:r>
              <a:rPr lang="en-CA" dirty="0"/>
              <a:t>Potentiometers (variable resistor, 10K ohm)</a:t>
            </a:r>
          </a:p>
          <a:p>
            <a:r>
              <a:rPr lang="en-CA" dirty="0"/>
              <a:t>Pushbuttons</a:t>
            </a:r>
          </a:p>
          <a:p>
            <a:r>
              <a:rPr lang="en-CA" dirty="0"/>
              <a:t>Power supply or batteries</a:t>
            </a:r>
          </a:p>
          <a:p>
            <a:endParaRPr lang="en-CA" dirty="0"/>
          </a:p>
        </p:txBody>
      </p:sp>
      <p:sp>
        <p:nvSpPr>
          <p:cNvPr id="3" name="Titre 2"/>
          <p:cNvSpPr>
            <a:spLocks noGrp="1"/>
          </p:cNvSpPr>
          <p:nvPr>
            <p:ph type="title"/>
          </p:nvPr>
        </p:nvSpPr>
        <p:spPr/>
        <p:txBody>
          <a:bodyPr/>
          <a:lstStyle/>
          <a:p>
            <a:r>
              <a:rPr lang="en-CA" dirty="0"/>
              <a:t>Recommended material</a:t>
            </a:r>
          </a:p>
        </p:txBody>
      </p:sp>
      <p:pic>
        <p:nvPicPr>
          <p:cNvPr id="5" name="Image 4"/>
          <p:cNvPicPr>
            <a:picLocks noChangeAspect="1"/>
          </p:cNvPicPr>
          <p:nvPr/>
        </p:nvPicPr>
        <p:blipFill>
          <a:blip r:embed="rId5"/>
          <a:stretch>
            <a:fillRect/>
          </a:stretch>
        </p:blipFill>
        <p:spPr>
          <a:xfrm>
            <a:off x="8998857" y="1406334"/>
            <a:ext cx="1471587" cy="1287639"/>
          </a:xfrm>
          <a:prstGeom prst="rect">
            <a:avLst/>
          </a:prstGeom>
        </p:spPr>
      </p:pic>
      <p:pic>
        <p:nvPicPr>
          <p:cNvPr id="7" name="Image 6"/>
          <p:cNvPicPr>
            <a:picLocks noChangeAspect="1"/>
          </p:cNvPicPr>
          <p:nvPr/>
        </p:nvPicPr>
        <p:blipFill>
          <a:blip r:embed="rId6"/>
          <a:stretch>
            <a:fillRect/>
          </a:stretch>
        </p:blipFill>
        <p:spPr>
          <a:xfrm>
            <a:off x="10778162" y="2652275"/>
            <a:ext cx="1177373" cy="688623"/>
          </a:xfrm>
          <a:prstGeom prst="rect">
            <a:avLst/>
          </a:prstGeom>
        </p:spPr>
      </p:pic>
      <p:pic>
        <p:nvPicPr>
          <p:cNvPr id="9" name="Image 8"/>
          <p:cNvPicPr>
            <a:picLocks noChangeAspect="1"/>
          </p:cNvPicPr>
          <p:nvPr/>
        </p:nvPicPr>
        <p:blipFill>
          <a:blip r:embed="rId7"/>
          <a:stretch>
            <a:fillRect/>
          </a:stretch>
        </p:blipFill>
        <p:spPr>
          <a:xfrm>
            <a:off x="9471856" y="2652275"/>
            <a:ext cx="1164167" cy="1164167"/>
          </a:xfrm>
          <a:prstGeom prst="rect">
            <a:avLst/>
          </a:prstGeom>
        </p:spPr>
      </p:pic>
      <p:pic>
        <p:nvPicPr>
          <p:cNvPr id="2050" name="Picture 2" descr="LEDs.jpg (500×4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9721" y="1560505"/>
            <a:ext cx="1074040" cy="9537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hobbytronics.co.uk/image/cache/data/rapid/finger_turn_potentiometer-500x5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06413" y="3699590"/>
            <a:ext cx="832217" cy="8322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parkfun Power Adapter, 5VDC @2A :: Solarbotic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3113" y="4938913"/>
            <a:ext cx="2090325" cy="156774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11"/>
          <a:stretch>
            <a:fillRect/>
          </a:stretch>
        </p:blipFill>
        <p:spPr>
          <a:xfrm>
            <a:off x="8602133" y="5395007"/>
            <a:ext cx="1132517" cy="927585"/>
          </a:xfrm>
          <a:prstGeom prst="rect">
            <a:avLst/>
          </a:prstGeom>
        </p:spPr>
      </p:pic>
      <p:pic>
        <p:nvPicPr>
          <p:cNvPr id="12" name="Image 11"/>
          <p:cNvPicPr>
            <a:picLocks noChangeAspect="1"/>
          </p:cNvPicPr>
          <p:nvPr/>
        </p:nvPicPr>
        <p:blipFill>
          <a:blip r:embed="rId12"/>
          <a:stretch>
            <a:fillRect/>
          </a:stretch>
        </p:blipFill>
        <p:spPr>
          <a:xfrm>
            <a:off x="6931377" y="5395007"/>
            <a:ext cx="1149697" cy="1034940"/>
          </a:xfrm>
          <a:prstGeom prst="rect">
            <a:avLst/>
          </a:prstGeom>
        </p:spPr>
      </p:pic>
      <p:pic>
        <p:nvPicPr>
          <p:cNvPr id="16" name="Picture 2" descr="Creative Commons License">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15"/>
              </a:rPr>
              <a:t>drgfreeman@tuta.</a:t>
            </a:r>
            <a:r>
              <a:rPr lang="en-CA" altLang="fr-FR" sz="800" dirty="0">
                <a:solidFill>
                  <a:srgbClr val="24292E"/>
                </a:solidFill>
                <a:latin typeface="-apple-system"/>
                <a:hlinkClick r:id="rId15"/>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13"/>
              </a:rPr>
              <a:t>Creative Commons Attribution-</a:t>
            </a:r>
            <a:r>
              <a:rPr kumimoji="0" lang="en-CA" altLang="fr-FR" sz="800" b="0" i="0" u="none" strike="noStrike" cap="none" normalizeH="0" baseline="0" dirty="0" err="1">
                <a:ln>
                  <a:noFill/>
                </a:ln>
                <a:solidFill>
                  <a:srgbClr val="0366D6"/>
                </a:solidFill>
                <a:effectLst/>
                <a:latin typeface="-apple-system"/>
                <a:hlinkClick r:id="rId13"/>
              </a:rPr>
              <a:t>ShareAlike</a:t>
            </a:r>
            <a:r>
              <a:rPr kumimoji="0" lang="en-CA" altLang="fr-FR" sz="800" b="0" i="0" u="none" strike="noStrike" cap="none" normalizeH="0" baseline="0" dirty="0">
                <a:ln>
                  <a:noFill/>
                </a:ln>
                <a:solidFill>
                  <a:srgbClr val="0366D6"/>
                </a:solidFill>
                <a:effectLst/>
                <a:latin typeface="-apple-system"/>
                <a:hlinkClick r:id="rId13"/>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2054" name="Picture 6" descr="https://cdn.sparkfun.com/assets/parts/2/6/2/9/09190-03-L.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54349" y="4403629"/>
            <a:ext cx="969433" cy="96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41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3" y="1548000"/>
            <a:ext cx="7467786" cy="4967111"/>
          </a:xfrm>
        </p:spPr>
        <p:txBody>
          <a:bodyPr>
            <a:normAutofit/>
          </a:bodyPr>
          <a:lstStyle/>
          <a:p>
            <a:pPr marL="0" indent="0">
              <a:buNone/>
            </a:pPr>
            <a:r>
              <a:rPr lang="en-CA" sz="2000" dirty="0"/>
              <a:t>Powering the Arduino (5V boards):</a:t>
            </a:r>
          </a:p>
          <a:p>
            <a:r>
              <a:rPr lang="en-CA" dirty="0"/>
              <a:t>USB power: provides enough power for the Arduino and low current peripherals (e.g. single LEDs).</a:t>
            </a:r>
          </a:p>
          <a:p>
            <a:r>
              <a:rPr lang="en-CA" dirty="0"/>
              <a:t>Vin pin / barrel plug : 7-12V input powering the on-board voltage regulator.</a:t>
            </a:r>
          </a:p>
          <a:p>
            <a:r>
              <a:rPr lang="en-CA" dirty="0"/>
              <a:t>Power source selection is automatic</a:t>
            </a:r>
          </a:p>
          <a:p>
            <a:pPr marL="0" indent="0">
              <a:buNone/>
            </a:pPr>
            <a:r>
              <a:rPr lang="en-CA" sz="2000" dirty="0"/>
              <a:t>Powering peripherals:</a:t>
            </a:r>
          </a:p>
          <a:p>
            <a:r>
              <a:rPr lang="en-CA" dirty="0"/>
              <a:t>5V pin: Output of on-board voltage regulator, ~250 mA max.</a:t>
            </a:r>
          </a:p>
          <a:p>
            <a:r>
              <a:rPr lang="en-CA" dirty="0"/>
              <a:t>3.3V pin: Regulated output, 50 mA max.</a:t>
            </a:r>
          </a:p>
          <a:p>
            <a:r>
              <a:rPr lang="en-CA" dirty="0"/>
              <a:t>GPIO pins: 20 mA max per pin.</a:t>
            </a:r>
          </a:p>
          <a:p>
            <a:endParaRPr lang="en-CA" dirty="0"/>
          </a:p>
          <a:p>
            <a:pPr marL="0" indent="0">
              <a:buNone/>
            </a:pPr>
            <a:r>
              <a:rPr lang="en-CA" dirty="0"/>
              <a:t>An external power source is recommended for peripherals drawing more than 250 mA total. Motors and servos definitively need to be powered by an external power source (power supply or batteries).</a:t>
            </a:r>
            <a:endParaRPr lang="fr-CA" dirty="0"/>
          </a:p>
        </p:txBody>
      </p:sp>
      <p:sp>
        <p:nvSpPr>
          <p:cNvPr id="3" name="Titre 2"/>
          <p:cNvSpPr>
            <a:spLocks noGrp="1"/>
          </p:cNvSpPr>
          <p:nvPr>
            <p:ph type="title"/>
          </p:nvPr>
        </p:nvSpPr>
        <p:spPr/>
        <p:txBody>
          <a:bodyPr/>
          <a:lstStyle/>
          <a:p>
            <a:r>
              <a:rPr lang="en-CA" dirty="0"/>
              <a:t>Power Considerations</a:t>
            </a:r>
            <a:endParaRPr lang="fr-CA" dirty="0"/>
          </a:p>
        </p:txBody>
      </p:sp>
      <p:grpSp>
        <p:nvGrpSpPr>
          <p:cNvPr id="15" name="Groupe 14"/>
          <p:cNvGrpSpPr/>
          <p:nvPr/>
        </p:nvGrpSpPr>
        <p:grpSpPr>
          <a:xfrm>
            <a:off x="7913929" y="1425637"/>
            <a:ext cx="3860383" cy="1997130"/>
            <a:chOff x="7913929" y="1425637"/>
            <a:chExt cx="3860383" cy="1997130"/>
          </a:xfrm>
        </p:grpSpPr>
        <p:pic>
          <p:nvPicPr>
            <p:cNvPr id="5" name="Image 4"/>
            <p:cNvPicPr>
              <a:picLocks noChangeAspect="1"/>
            </p:cNvPicPr>
            <p:nvPr/>
          </p:nvPicPr>
          <p:blipFill rotWithShape="1">
            <a:blip r:embed="rId2"/>
            <a:srcRect t="56112" r="25850" b="1"/>
            <a:stretch/>
          </p:blipFill>
          <p:spPr>
            <a:xfrm>
              <a:off x="7913929" y="1775665"/>
              <a:ext cx="3860382" cy="1646310"/>
            </a:xfrm>
            <a:prstGeom prst="rect">
              <a:avLst/>
            </a:prstGeom>
          </p:spPr>
        </p:pic>
        <p:sp>
          <p:nvSpPr>
            <p:cNvPr id="6" name="ZoneTexte 5"/>
            <p:cNvSpPr txBox="1"/>
            <p:nvPr/>
          </p:nvSpPr>
          <p:spPr>
            <a:xfrm>
              <a:off x="8048980" y="1425637"/>
              <a:ext cx="3725332" cy="338554"/>
            </a:xfrm>
            <a:prstGeom prst="rect">
              <a:avLst/>
            </a:prstGeom>
            <a:noFill/>
          </p:spPr>
          <p:txBody>
            <a:bodyPr wrap="square" rtlCol="0">
              <a:spAutoFit/>
            </a:bodyPr>
            <a:lstStyle/>
            <a:p>
              <a:pPr algn="ctr"/>
              <a:r>
                <a:rPr lang="en-CA" sz="1600" dirty="0" err="1">
                  <a:solidFill>
                    <a:schemeClr val="tx2"/>
                  </a:solidFill>
                </a:rPr>
                <a:t>Adruino</a:t>
              </a:r>
              <a:r>
                <a:rPr lang="en-CA" sz="1600" dirty="0">
                  <a:solidFill>
                    <a:schemeClr val="tx2"/>
                  </a:solidFill>
                </a:rPr>
                <a:t> Uno / Leonardo</a:t>
              </a:r>
              <a:endParaRPr lang="fr-CA" sz="1600" dirty="0">
                <a:solidFill>
                  <a:schemeClr val="tx2"/>
                </a:solidFill>
              </a:endParaRPr>
            </a:p>
          </p:txBody>
        </p:sp>
        <p:sp>
          <p:nvSpPr>
            <p:cNvPr id="10" name="Rectangle : coins arrondis 9"/>
            <p:cNvSpPr/>
            <p:nvPr/>
          </p:nvSpPr>
          <p:spPr>
            <a:xfrm>
              <a:off x="10769600" y="2743200"/>
              <a:ext cx="372533" cy="6787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 coins arrondis 10"/>
            <p:cNvSpPr/>
            <p:nvPr/>
          </p:nvSpPr>
          <p:spPr>
            <a:xfrm>
              <a:off x="11438468" y="2743992"/>
              <a:ext cx="220133" cy="67877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p:cNvSpPr/>
            <p:nvPr/>
          </p:nvSpPr>
          <p:spPr>
            <a:xfrm>
              <a:off x="8087080" y="2328871"/>
              <a:ext cx="1260120" cy="93361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6" name="Groupe 15"/>
          <p:cNvGrpSpPr/>
          <p:nvPr/>
        </p:nvGrpSpPr>
        <p:grpSpPr>
          <a:xfrm>
            <a:off x="8925104" y="3956669"/>
            <a:ext cx="2680406" cy="2051376"/>
            <a:chOff x="8925104" y="3956669"/>
            <a:chExt cx="2680406" cy="2051376"/>
          </a:xfrm>
        </p:grpSpPr>
        <p:pic>
          <p:nvPicPr>
            <p:cNvPr id="8" name="Image 7"/>
            <p:cNvPicPr>
              <a:picLocks noChangeAspect="1"/>
            </p:cNvPicPr>
            <p:nvPr/>
          </p:nvPicPr>
          <p:blipFill rotWithShape="1">
            <a:blip r:embed="rId3"/>
            <a:srcRect l="56309" t="27407" r="-371" b="-987"/>
            <a:stretch/>
          </p:blipFill>
          <p:spPr>
            <a:xfrm>
              <a:off x="8925104" y="4326001"/>
              <a:ext cx="2680406" cy="1682044"/>
            </a:xfrm>
            <a:prstGeom prst="rect">
              <a:avLst/>
            </a:prstGeom>
          </p:spPr>
        </p:pic>
        <p:sp>
          <p:nvSpPr>
            <p:cNvPr id="9" name="ZoneTexte 8"/>
            <p:cNvSpPr txBox="1"/>
            <p:nvPr/>
          </p:nvSpPr>
          <p:spPr>
            <a:xfrm>
              <a:off x="8925105" y="3956669"/>
              <a:ext cx="2680405" cy="338554"/>
            </a:xfrm>
            <a:prstGeom prst="rect">
              <a:avLst/>
            </a:prstGeom>
            <a:noFill/>
          </p:spPr>
          <p:txBody>
            <a:bodyPr wrap="square" rtlCol="0">
              <a:spAutoFit/>
            </a:bodyPr>
            <a:lstStyle/>
            <a:p>
              <a:pPr algn="ctr"/>
              <a:r>
                <a:rPr lang="en-CA" sz="1600" dirty="0" err="1">
                  <a:solidFill>
                    <a:schemeClr val="tx2"/>
                  </a:solidFill>
                </a:rPr>
                <a:t>Adruino</a:t>
              </a:r>
              <a:r>
                <a:rPr lang="en-CA" sz="1600" dirty="0">
                  <a:solidFill>
                    <a:schemeClr val="tx2"/>
                  </a:solidFill>
                </a:rPr>
                <a:t> Micro</a:t>
              </a:r>
              <a:endParaRPr lang="fr-CA" sz="1600" dirty="0">
                <a:solidFill>
                  <a:schemeClr val="tx2"/>
                </a:solidFill>
              </a:endParaRPr>
            </a:p>
          </p:txBody>
        </p:sp>
        <p:sp>
          <p:nvSpPr>
            <p:cNvPr id="13" name="Rectangle : coins arrondis 12"/>
            <p:cNvSpPr/>
            <p:nvPr/>
          </p:nvSpPr>
          <p:spPr>
            <a:xfrm>
              <a:off x="10349090" y="5436392"/>
              <a:ext cx="397932" cy="57165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 coins arrondis 13"/>
            <p:cNvSpPr/>
            <p:nvPr/>
          </p:nvSpPr>
          <p:spPr>
            <a:xfrm>
              <a:off x="9416520" y="5436392"/>
              <a:ext cx="385233" cy="5716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7" name="ZoneTexte 16"/>
          <p:cNvSpPr txBox="1"/>
          <p:nvPr/>
        </p:nvSpPr>
        <p:spPr>
          <a:xfrm>
            <a:off x="9734729" y="3587337"/>
            <a:ext cx="1061156" cy="369332"/>
          </a:xfrm>
          <a:prstGeom prst="rect">
            <a:avLst/>
          </a:prstGeom>
          <a:noFill/>
        </p:spPr>
        <p:txBody>
          <a:bodyPr wrap="square" rtlCol="0">
            <a:spAutoFit/>
          </a:bodyPr>
          <a:lstStyle/>
          <a:p>
            <a:pPr algn="ctr"/>
            <a:r>
              <a:rPr lang="en-CA" dirty="0">
                <a:solidFill>
                  <a:srgbClr val="00B050"/>
                </a:solidFill>
              </a:rPr>
              <a:t>In</a:t>
            </a:r>
            <a:r>
              <a:rPr lang="en-CA" dirty="0"/>
              <a:t>	</a:t>
            </a:r>
            <a:r>
              <a:rPr lang="en-CA" dirty="0">
                <a:solidFill>
                  <a:srgbClr val="FF0000"/>
                </a:solidFill>
              </a:rPr>
              <a:t>Out</a:t>
            </a:r>
            <a:endParaRPr lang="fr-CA" dirty="0">
              <a:solidFill>
                <a:srgbClr val="FF0000"/>
              </a:solidFill>
            </a:endParaRPr>
          </a:p>
        </p:txBody>
      </p:sp>
      <p:pic>
        <p:nvPicPr>
          <p:cNvPr id="21"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6"/>
              </a:rPr>
              <a:t>drgfreeman@tuta.</a:t>
            </a:r>
            <a:r>
              <a:rPr lang="en-CA" altLang="fr-FR" sz="800" dirty="0">
                <a:solidFill>
                  <a:srgbClr val="24292E"/>
                </a:solidFill>
                <a:latin typeface="-apple-system"/>
                <a:hlinkClick r:id="rId6"/>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4"/>
              </a:rPr>
              <a:t>Creative Commons Attribution-</a:t>
            </a:r>
            <a:r>
              <a:rPr kumimoji="0" lang="en-CA" altLang="fr-FR" sz="800" b="0" i="0" u="none" strike="noStrike" cap="none" normalizeH="0" baseline="0" dirty="0" err="1">
                <a:ln>
                  <a:noFill/>
                </a:ln>
                <a:solidFill>
                  <a:srgbClr val="0366D6"/>
                </a:solidFill>
                <a:effectLst/>
                <a:latin typeface="-apple-system"/>
                <a:hlinkClick r:id="rId4"/>
              </a:rPr>
              <a:t>ShareAlike</a:t>
            </a:r>
            <a:r>
              <a:rPr kumimoji="0" lang="en-CA" altLang="fr-FR" sz="800" b="0" i="0" u="none" strike="noStrike" cap="none" normalizeH="0" baseline="0" dirty="0">
                <a:ln>
                  <a:noFill/>
                </a:ln>
                <a:solidFill>
                  <a:srgbClr val="0366D6"/>
                </a:solidFill>
                <a:effectLst/>
                <a:latin typeface="-apple-system"/>
                <a:hlinkClick r:id="rId4"/>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29168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3" y="1548000"/>
            <a:ext cx="7467786" cy="4967111"/>
          </a:xfrm>
        </p:spPr>
        <p:txBody>
          <a:bodyPr>
            <a:normAutofit/>
          </a:bodyPr>
          <a:lstStyle/>
          <a:p>
            <a:pPr marL="0" indent="0">
              <a:buNone/>
            </a:pPr>
            <a:r>
              <a:rPr lang="en-CA" sz="2000"/>
              <a:t>The pinout diagrams provide information about the different functions of each pin of the microcontroller.</a:t>
            </a:r>
          </a:p>
          <a:p>
            <a:r>
              <a:rPr lang="en-CA" sz="2000"/>
              <a:t>Analog-Digital Converter (ADC) “Analog Pins”</a:t>
            </a:r>
          </a:p>
          <a:p>
            <a:r>
              <a:rPr lang="en-CA" sz="2000"/>
              <a:t>Pulse Width Modulation (PWM) enabled pins</a:t>
            </a:r>
          </a:p>
          <a:p>
            <a:r>
              <a:rPr lang="en-CA" sz="2000"/>
              <a:t>Serial communications (TX/RX, SDA/SCL, SPI) pins</a:t>
            </a:r>
          </a:p>
          <a:p>
            <a:r>
              <a:rPr lang="en-CA" sz="2000"/>
              <a:t>Interrupts and Pin Change Interrupts (INT/PCINT)</a:t>
            </a:r>
          </a:p>
          <a:p>
            <a:r>
              <a:rPr lang="en-CA" sz="2000"/>
              <a:t>ATmega port and bit number for direct access</a:t>
            </a:r>
          </a:p>
          <a:p>
            <a:pPr marL="0" indent="0">
              <a:buNone/>
            </a:pPr>
            <a:r>
              <a:rPr lang="en-CA" sz="2000"/>
              <a:t>The diagrams are available for each board on the </a:t>
            </a:r>
            <a:br>
              <a:rPr lang="en-CA" sz="2000"/>
            </a:br>
            <a:r>
              <a:rPr lang="en-CA" sz="2000">
                <a:hlinkClick r:id="rId2"/>
              </a:rPr>
              <a:t>Arduino products page</a:t>
            </a:r>
            <a:r>
              <a:rPr lang="en-CA" sz="2000"/>
              <a:t>.</a:t>
            </a:r>
          </a:p>
        </p:txBody>
      </p:sp>
      <p:sp>
        <p:nvSpPr>
          <p:cNvPr id="3" name="Titre 2"/>
          <p:cNvSpPr>
            <a:spLocks noGrp="1"/>
          </p:cNvSpPr>
          <p:nvPr>
            <p:ph type="title"/>
          </p:nvPr>
        </p:nvSpPr>
        <p:spPr/>
        <p:txBody>
          <a:bodyPr/>
          <a:lstStyle/>
          <a:p>
            <a:r>
              <a:rPr lang="en-CA"/>
              <a:t>Pin MaPPING Diagrams (PINOUT)</a:t>
            </a:r>
          </a:p>
        </p:txBody>
      </p:sp>
      <p:pic>
        <p:nvPicPr>
          <p:cNvPr id="21"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5"/>
              </a:rPr>
              <a:t>drgfreeman@tuta.</a:t>
            </a:r>
            <a:r>
              <a:rPr lang="en-CA" altLang="fr-FR" sz="800" dirty="0">
                <a:solidFill>
                  <a:srgbClr val="24292E"/>
                </a:solidFill>
                <a:latin typeface="-apple-system"/>
                <a:hlinkClick r:id="rId5"/>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3"/>
              </a:rPr>
              <a:t>Creative Commons Attribution-</a:t>
            </a:r>
            <a:r>
              <a:rPr kumimoji="0" lang="en-CA" altLang="fr-FR" sz="800" b="0" i="0" u="none" strike="noStrike" cap="none" normalizeH="0" baseline="0" dirty="0" err="1">
                <a:ln>
                  <a:noFill/>
                </a:ln>
                <a:solidFill>
                  <a:srgbClr val="0366D6"/>
                </a:solidFill>
                <a:effectLst/>
                <a:latin typeface="-apple-system"/>
                <a:hlinkClick r:id="rId3"/>
              </a:rPr>
              <a:t>ShareAlike</a:t>
            </a:r>
            <a:r>
              <a:rPr kumimoji="0" lang="en-CA" altLang="fr-FR" sz="800" b="0" i="0" u="none" strike="noStrike" cap="none" normalizeH="0" baseline="0" dirty="0">
                <a:ln>
                  <a:noFill/>
                </a:ln>
                <a:solidFill>
                  <a:srgbClr val="0366D6"/>
                </a:solidFill>
                <a:effectLst/>
                <a:latin typeface="-apple-system"/>
                <a:hlinkClick r:id="rId3"/>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pic>
        <p:nvPicPr>
          <p:cNvPr id="4" name="Image 3"/>
          <p:cNvPicPr>
            <a:picLocks noChangeAspect="1"/>
          </p:cNvPicPr>
          <p:nvPr/>
        </p:nvPicPr>
        <p:blipFill>
          <a:blip r:embed="rId6"/>
          <a:stretch>
            <a:fillRect/>
          </a:stretch>
        </p:blipFill>
        <p:spPr>
          <a:xfrm>
            <a:off x="6793036" y="3968187"/>
            <a:ext cx="1935347" cy="2433747"/>
          </a:xfrm>
          <a:prstGeom prst="rect">
            <a:avLst/>
          </a:prstGeom>
        </p:spPr>
      </p:pic>
      <p:pic>
        <p:nvPicPr>
          <p:cNvPr id="7" name="Image 6"/>
          <p:cNvPicPr>
            <a:picLocks noChangeAspect="1"/>
          </p:cNvPicPr>
          <p:nvPr/>
        </p:nvPicPr>
        <p:blipFill>
          <a:blip r:embed="rId7"/>
          <a:stretch>
            <a:fillRect/>
          </a:stretch>
        </p:blipFill>
        <p:spPr>
          <a:xfrm>
            <a:off x="8728383" y="3367727"/>
            <a:ext cx="3195992" cy="3200400"/>
          </a:xfrm>
          <a:prstGeom prst="rect">
            <a:avLst/>
          </a:prstGeom>
        </p:spPr>
      </p:pic>
      <p:pic>
        <p:nvPicPr>
          <p:cNvPr id="19" name="Image 18"/>
          <p:cNvPicPr>
            <a:picLocks noChangeAspect="1"/>
          </p:cNvPicPr>
          <p:nvPr/>
        </p:nvPicPr>
        <p:blipFill>
          <a:blip r:embed="rId8"/>
          <a:stretch>
            <a:fillRect/>
          </a:stretch>
        </p:blipFill>
        <p:spPr>
          <a:xfrm>
            <a:off x="9059587" y="1418237"/>
            <a:ext cx="2722125" cy="1819220"/>
          </a:xfrm>
          <a:prstGeom prst="rect">
            <a:avLst/>
          </a:prstGeom>
        </p:spPr>
      </p:pic>
    </p:spTree>
    <p:extLst>
      <p:ext uri="{BB962C8B-B14F-4D97-AF65-F5344CB8AC3E}">
        <p14:creationId xmlns:p14="http://schemas.microsoft.com/office/powerpoint/2010/main" val="44050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15636" y="1749777"/>
            <a:ext cx="3189874" cy="4605867"/>
          </a:xfrm>
        </p:spPr>
      </p:pic>
      <p:sp>
        <p:nvSpPr>
          <p:cNvPr id="3" name="Titre 2"/>
          <p:cNvSpPr>
            <a:spLocks noGrp="1"/>
          </p:cNvSpPr>
          <p:nvPr>
            <p:ph type="title"/>
          </p:nvPr>
        </p:nvSpPr>
        <p:spPr/>
        <p:txBody>
          <a:bodyPr/>
          <a:lstStyle/>
          <a:p>
            <a:r>
              <a:rPr lang="en-CA" dirty="0"/>
              <a:t>Programming the Arduino</a:t>
            </a:r>
            <a:endParaRPr lang="fr-CA" dirty="0"/>
          </a:p>
        </p:txBody>
      </p:sp>
      <p:sp>
        <p:nvSpPr>
          <p:cNvPr id="6" name="Espace réservé du contenu 1"/>
          <p:cNvSpPr txBox="1">
            <a:spLocks/>
          </p:cNvSpPr>
          <p:nvPr/>
        </p:nvSpPr>
        <p:spPr>
          <a:xfrm>
            <a:off x="581192" y="1548000"/>
            <a:ext cx="7424473" cy="476391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Arduino programs are developed on a personal computer (Windows, Mac, Linux) using the </a:t>
            </a:r>
            <a:r>
              <a:rPr lang="en-US" dirty="0">
                <a:hlinkClick r:id="rId3"/>
              </a:rPr>
              <a:t>Arduino IDE</a:t>
            </a:r>
            <a:r>
              <a:rPr lang="en-US" dirty="0"/>
              <a:t> (Interactive Development Environment).</a:t>
            </a:r>
          </a:p>
          <a:p>
            <a:pPr marL="0" indent="0">
              <a:buNone/>
            </a:pPr>
            <a:r>
              <a:rPr lang="en-US" dirty="0"/>
              <a:t>When ready, the program is compiled and then uploaded to the Arduino flash memory via the USB connection or a through some dedicated pins (ICSP).</a:t>
            </a:r>
          </a:p>
          <a:p>
            <a:pPr marL="0" indent="0">
              <a:buNone/>
            </a:pPr>
            <a:r>
              <a:rPr lang="en-US" dirty="0"/>
              <a:t>The Arduino loads and runs its program as soon as it is powered.</a:t>
            </a:r>
          </a:p>
          <a:p>
            <a:pPr marL="0" indent="0">
              <a:buNone/>
            </a:pPr>
            <a:r>
              <a:rPr lang="en-US" dirty="0"/>
              <a:t>The Arduino can run without connection to the computer but can communicate with the computer over a serial connection through the USB cable (access via the IDE’s </a:t>
            </a:r>
            <a:r>
              <a:rPr lang="en-US" i="1" dirty="0"/>
              <a:t>Serial monitor</a:t>
            </a:r>
            <a:r>
              <a:rPr lang="en-US" dirty="0"/>
              <a:t>).</a:t>
            </a:r>
          </a:p>
        </p:txBody>
      </p:sp>
      <p:sp>
        <p:nvSpPr>
          <p:cNvPr id="7" name="ZoneTexte 6"/>
          <p:cNvSpPr txBox="1"/>
          <p:nvPr/>
        </p:nvSpPr>
        <p:spPr>
          <a:xfrm>
            <a:off x="649249" y="5786124"/>
            <a:ext cx="1456267" cy="523220"/>
          </a:xfrm>
          <a:prstGeom prst="rect">
            <a:avLst/>
          </a:prstGeom>
          <a:noFill/>
        </p:spPr>
        <p:txBody>
          <a:bodyPr wrap="square" rtlCol="0">
            <a:spAutoFit/>
          </a:bodyPr>
          <a:lstStyle/>
          <a:p>
            <a:pPr algn="ctr"/>
            <a:r>
              <a:rPr lang="en-CA" sz="1400" i="1" dirty="0">
                <a:solidFill>
                  <a:schemeClr val="tx2"/>
                </a:solidFill>
              </a:rPr>
              <a:t>Compile</a:t>
            </a:r>
            <a:r>
              <a:rPr lang="en-CA" sz="1400" dirty="0">
                <a:solidFill>
                  <a:schemeClr val="tx2"/>
                </a:solidFill>
              </a:rPr>
              <a:t> and </a:t>
            </a:r>
            <a:r>
              <a:rPr lang="en-CA" sz="1400" i="1" dirty="0">
                <a:solidFill>
                  <a:schemeClr val="tx2"/>
                </a:solidFill>
              </a:rPr>
              <a:t>Upload</a:t>
            </a:r>
            <a:r>
              <a:rPr lang="en-CA" sz="1400" dirty="0">
                <a:solidFill>
                  <a:schemeClr val="tx2"/>
                </a:solidFill>
              </a:rPr>
              <a:t> buttons</a:t>
            </a:r>
            <a:endParaRPr lang="fr-CA" sz="1400" dirty="0">
              <a:solidFill>
                <a:schemeClr val="tx2"/>
              </a:solidFill>
            </a:endParaRPr>
          </a:p>
        </p:txBody>
      </p:sp>
      <p:pic>
        <p:nvPicPr>
          <p:cNvPr id="8" name="Image 7"/>
          <p:cNvPicPr>
            <a:picLocks noChangeAspect="1"/>
          </p:cNvPicPr>
          <p:nvPr/>
        </p:nvPicPr>
        <p:blipFill>
          <a:blip r:embed="rId4"/>
          <a:stretch>
            <a:fillRect/>
          </a:stretch>
        </p:blipFill>
        <p:spPr>
          <a:xfrm>
            <a:off x="766403" y="5053299"/>
            <a:ext cx="1221957" cy="714375"/>
          </a:xfrm>
          <a:prstGeom prst="rect">
            <a:avLst/>
          </a:prstGeom>
        </p:spPr>
      </p:pic>
      <p:pic>
        <p:nvPicPr>
          <p:cNvPr id="9" name="Image 8"/>
          <p:cNvPicPr>
            <a:picLocks noChangeAspect="1"/>
          </p:cNvPicPr>
          <p:nvPr/>
        </p:nvPicPr>
        <p:blipFill>
          <a:blip r:embed="rId5"/>
          <a:stretch>
            <a:fillRect/>
          </a:stretch>
        </p:blipFill>
        <p:spPr>
          <a:xfrm>
            <a:off x="3087942" y="4621917"/>
            <a:ext cx="4533900" cy="1362075"/>
          </a:xfrm>
          <a:prstGeom prst="rect">
            <a:avLst/>
          </a:prstGeom>
        </p:spPr>
      </p:pic>
      <p:sp>
        <p:nvSpPr>
          <p:cNvPr id="10" name="ZoneTexte 9"/>
          <p:cNvSpPr txBox="1"/>
          <p:nvPr/>
        </p:nvSpPr>
        <p:spPr>
          <a:xfrm>
            <a:off x="9282439" y="1411223"/>
            <a:ext cx="1456267" cy="338554"/>
          </a:xfrm>
          <a:prstGeom prst="rect">
            <a:avLst/>
          </a:prstGeom>
          <a:noFill/>
        </p:spPr>
        <p:txBody>
          <a:bodyPr wrap="square" rtlCol="0">
            <a:spAutoFit/>
          </a:bodyPr>
          <a:lstStyle/>
          <a:p>
            <a:pPr algn="ctr"/>
            <a:r>
              <a:rPr lang="en-CA" sz="1600" dirty="0">
                <a:solidFill>
                  <a:schemeClr val="tx2"/>
                </a:solidFill>
              </a:rPr>
              <a:t>Arduino IDE</a:t>
            </a:r>
            <a:endParaRPr lang="fr-CA" sz="1600" dirty="0">
              <a:solidFill>
                <a:schemeClr val="tx2"/>
              </a:solidFill>
            </a:endParaRPr>
          </a:p>
        </p:txBody>
      </p:sp>
      <p:sp>
        <p:nvSpPr>
          <p:cNvPr id="11" name="ZoneTexte 10"/>
          <p:cNvSpPr txBox="1"/>
          <p:nvPr/>
        </p:nvSpPr>
        <p:spPr>
          <a:xfrm>
            <a:off x="3246015" y="6001567"/>
            <a:ext cx="4217754" cy="307777"/>
          </a:xfrm>
          <a:prstGeom prst="rect">
            <a:avLst/>
          </a:prstGeom>
          <a:noFill/>
        </p:spPr>
        <p:txBody>
          <a:bodyPr wrap="square" rtlCol="0">
            <a:spAutoFit/>
          </a:bodyPr>
          <a:lstStyle/>
          <a:p>
            <a:pPr algn="ctr"/>
            <a:r>
              <a:rPr lang="en-CA" sz="1400" i="1" dirty="0">
                <a:solidFill>
                  <a:schemeClr val="tx2"/>
                </a:solidFill>
              </a:rPr>
              <a:t>Serial monitor </a:t>
            </a:r>
            <a:r>
              <a:rPr lang="en-CA" sz="1400" dirty="0">
                <a:solidFill>
                  <a:schemeClr val="tx2"/>
                </a:solidFill>
              </a:rPr>
              <a:t>in the </a:t>
            </a:r>
            <a:r>
              <a:rPr lang="en-CA" sz="1400" i="1" dirty="0">
                <a:solidFill>
                  <a:schemeClr val="tx2"/>
                </a:solidFill>
              </a:rPr>
              <a:t>Tools</a:t>
            </a:r>
            <a:r>
              <a:rPr lang="en-CA" sz="1400" dirty="0">
                <a:solidFill>
                  <a:schemeClr val="tx2"/>
                </a:solidFill>
              </a:rPr>
              <a:t> menu</a:t>
            </a:r>
            <a:endParaRPr lang="fr-CA" sz="1400" dirty="0">
              <a:solidFill>
                <a:schemeClr val="tx2"/>
              </a:solidFill>
            </a:endParaRPr>
          </a:p>
        </p:txBody>
      </p:sp>
      <p:pic>
        <p:nvPicPr>
          <p:cNvPr id="15"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8"/>
              </a:rPr>
              <a:t>drgfreeman@tuta.</a:t>
            </a:r>
            <a:r>
              <a:rPr lang="en-CA" altLang="fr-FR" sz="800" dirty="0">
                <a:solidFill>
                  <a:srgbClr val="24292E"/>
                </a:solidFill>
                <a:latin typeface="-apple-system"/>
                <a:hlinkClick r:id="rId8"/>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6"/>
              </a:rPr>
              <a:t>Creative Commons Attribution-</a:t>
            </a:r>
            <a:r>
              <a:rPr kumimoji="0" lang="en-CA" altLang="fr-FR" sz="800" b="0" i="0" u="none" strike="noStrike" cap="none" normalizeH="0" baseline="0" dirty="0" err="1">
                <a:ln>
                  <a:noFill/>
                </a:ln>
                <a:solidFill>
                  <a:srgbClr val="0366D6"/>
                </a:solidFill>
                <a:effectLst/>
                <a:latin typeface="-apple-system"/>
                <a:hlinkClick r:id="rId6"/>
              </a:rPr>
              <a:t>ShareAlike</a:t>
            </a:r>
            <a:r>
              <a:rPr kumimoji="0" lang="en-CA" altLang="fr-FR" sz="800" b="0" i="0" u="none" strike="noStrike" cap="none" normalizeH="0" baseline="0" dirty="0">
                <a:ln>
                  <a:noFill/>
                </a:ln>
                <a:solidFill>
                  <a:srgbClr val="0366D6"/>
                </a:solidFill>
                <a:effectLst/>
                <a:latin typeface="-apple-system"/>
                <a:hlinkClick r:id="rId6"/>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181422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81193" y="1547999"/>
            <a:ext cx="5943786" cy="4943111"/>
          </a:xfrm>
        </p:spPr>
        <p:txBody>
          <a:bodyPr/>
          <a:lstStyle/>
          <a:p>
            <a:pPr marL="0" indent="0">
              <a:buNone/>
            </a:pPr>
            <a:r>
              <a:rPr lang="en-CA" dirty="0"/>
              <a:t>The main program is stored in an Arduino “sketch” (.</a:t>
            </a:r>
            <a:r>
              <a:rPr lang="en-CA" dirty="0" err="1"/>
              <a:t>ino</a:t>
            </a:r>
            <a:r>
              <a:rPr lang="en-CA" dirty="0"/>
              <a:t> file)</a:t>
            </a:r>
          </a:p>
          <a:p>
            <a:pPr marL="0" indent="0">
              <a:buNone/>
            </a:pPr>
            <a:r>
              <a:rPr lang="en-CA" dirty="0"/>
              <a:t>The sketch can optionally include:</a:t>
            </a:r>
          </a:p>
          <a:p>
            <a:r>
              <a:rPr lang="en-CA" dirty="0"/>
              <a:t>Declaration of global variables</a:t>
            </a:r>
          </a:p>
          <a:p>
            <a:r>
              <a:rPr lang="en-CA" dirty="0"/>
              <a:t>Functions defined in the sketch file</a:t>
            </a:r>
          </a:p>
          <a:p>
            <a:r>
              <a:rPr lang="en-CA" dirty="0"/>
              <a:t>Functions / classes defined in a separate file within the sketch folder</a:t>
            </a:r>
          </a:p>
          <a:p>
            <a:r>
              <a:rPr lang="en-CA" dirty="0"/>
              <a:t>Functions / classes defined in external libraries</a:t>
            </a:r>
          </a:p>
          <a:p>
            <a:pPr marL="324000" lvl="1" indent="0">
              <a:buNone/>
            </a:pPr>
            <a:endParaRPr lang="en-CA" dirty="0"/>
          </a:p>
          <a:p>
            <a:pPr marL="0" indent="0">
              <a:buNone/>
            </a:pPr>
            <a:r>
              <a:rPr lang="en-CA" dirty="0"/>
              <a:t>The sketch minimally includes two functions:</a:t>
            </a:r>
          </a:p>
          <a:p>
            <a:r>
              <a:rPr lang="en-CA" dirty="0"/>
              <a:t>The </a:t>
            </a:r>
            <a:r>
              <a:rPr lang="en-CA" sz="1600" dirty="0">
                <a:latin typeface="Courier New" panose="02070309020205020404" pitchFamily="49" charset="0"/>
                <a:cs typeface="Courier New" panose="02070309020205020404" pitchFamily="49" charset="0"/>
              </a:rPr>
              <a:t>setup() </a:t>
            </a:r>
            <a:r>
              <a:rPr lang="en-CA" dirty="0"/>
              <a:t>function runs only once</a:t>
            </a:r>
          </a:p>
          <a:p>
            <a:r>
              <a:rPr lang="en-CA" dirty="0"/>
              <a:t>The </a:t>
            </a:r>
            <a:r>
              <a:rPr lang="en-CA" sz="1600" dirty="0">
                <a:latin typeface="Courier New" panose="02070309020205020404" pitchFamily="49" charset="0"/>
                <a:cs typeface="Courier New" panose="02070309020205020404" pitchFamily="49" charset="0"/>
              </a:rPr>
              <a:t>loop() </a:t>
            </a:r>
            <a:r>
              <a:rPr lang="en-CA" dirty="0"/>
              <a:t>function runs continuously</a:t>
            </a:r>
          </a:p>
        </p:txBody>
      </p:sp>
      <p:sp>
        <p:nvSpPr>
          <p:cNvPr id="3" name="Titre 2"/>
          <p:cNvSpPr>
            <a:spLocks noGrp="1"/>
          </p:cNvSpPr>
          <p:nvPr>
            <p:ph type="title"/>
          </p:nvPr>
        </p:nvSpPr>
        <p:spPr/>
        <p:txBody>
          <a:bodyPr/>
          <a:lstStyle/>
          <a:p>
            <a:r>
              <a:rPr lang="en-CA" dirty="0"/>
              <a:t>A Typical Arduino program (SKETCH)</a:t>
            </a:r>
            <a:endParaRPr lang="fr-CA" dirty="0"/>
          </a:p>
        </p:txBody>
      </p:sp>
      <p:pic>
        <p:nvPicPr>
          <p:cNvPr id="4" name="Image 3"/>
          <p:cNvPicPr>
            <a:picLocks noChangeAspect="1"/>
          </p:cNvPicPr>
          <p:nvPr/>
        </p:nvPicPr>
        <p:blipFill>
          <a:blip r:embed="rId2"/>
          <a:stretch>
            <a:fillRect/>
          </a:stretch>
        </p:blipFill>
        <p:spPr>
          <a:xfrm>
            <a:off x="7103132" y="1660358"/>
            <a:ext cx="4502378" cy="4887197"/>
          </a:xfrm>
          <a:prstGeom prst="rect">
            <a:avLst/>
          </a:prstGeom>
        </p:spPr>
      </p:pic>
      <p:sp>
        <p:nvSpPr>
          <p:cNvPr id="5" name="ZoneTexte 4"/>
          <p:cNvSpPr txBox="1"/>
          <p:nvPr/>
        </p:nvSpPr>
        <p:spPr>
          <a:xfrm>
            <a:off x="7592516" y="1335318"/>
            <a:ext cx="3523610" cy="338554"/>
          </a:xfrm>
          <a:prstGeom prst="rect">
            <a:avLst/>
          </a:prstGeom>
          <a:noFill/>
        </p:spPr>
        <p:txBody>
          <a:bodyPr wrap="square" rtlCol="0">
            <a:spAutoFit/>
          </a:bodyPr>
          <a:lstStyle/>
          <a:p>
            <a:pPr algn="ctr"/>
            <a:r>
              <a:rPr lang="en-CA" sz="1600" dirty="0" err="1">
                <a:solidFill>
                  <a:schemeClr val="tx2"/>
                </a:solidFill>
              </a:rPr>
              <a:t>BlinkWithoutDelay.ino</a:t>
            </a:r>
            <a:r>
              <a:rPr lang="en-CA" sz="1600" dirty="0">
                <a:solidFill>
                  <a:schemeClr val="tx2"/>
                </a:solidFill>
              </a:rPr>
              <a:t> example sketch</a:t>
            </a:r>
            <a:endParaRPr lang="fr-CA" sz="1600" dirty="0">
              <a:solidFill>
                <a:schemeClr val="tx2"/>
              </a:solidFill>
            </a:endParaRPr>
          </a:p>
        </p:txBody>
      </p:sp>
      <p:pic>
        <p:nvPicPr>
          <p:cNvPr id="9"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3369" y="6568127"/>
            <a:ext cx="696686" cy="2454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p:cNvSpPr>
            <a:spLocks noChangeArrowheads="1"/>
          </p:cNvSpPr>
          <p:nvPr/>
        </p:nvSpPr>
        <p:spPr bwMode="auto">
          <a:xfrm>
            <a:off x="3849512" y="6662475"/>
            <a:ext cx="7583858" cy="195526"/>
          </a:xfrm>
          <a:prstGeom prst="rect">
            <a:avLst/>
          </a:prstGeom>
          <a:noFill/>
          <a:ln>
            <a:noFill/>
          </a:ln>
          <a:effectLst/>
        </p:spPr>
        <p:txBody>
          <a:bodyPr vert="horz" wrap="square" lIns="91440" tIns="36000" rIns="91440" bIns="360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CA" altLang="fr-FR" sz="800" b="0" i="0" u="none" strike="noStrike" cap="none" normalizeH="0" baseline="0" dirty="0">
                <a:ln>
                  <a:noFill/>
                </a:ln>
                <a:solidFill>
                  <a:srgbClr val="24292E"/>
                </a:solidFill>
                <a:effectLst/>
                <a:latin typeface="-apple-system"/>
              </a:rPr>
              <a:t>©2017, Julien de la Bruère-Terreault </a:t>
            </a:r>
            <a:r>
              <a:rPr kumimoji="0" lang="en-CA" altLang="fr-FR" sz="800" b="0" i="0" u="none" strike="noStrike" cap="none" normalizeH="0" baseline="0" dirty="0">
                <a:ln>
                  <a:noFill/>
                </a:ln>
                <a:solidFill>
                  <a:srgbClr val="24292E"/>
                </a:solidFill>
                <a:effectLst/>
                <a:latin typeface="-apple-system"/>
                <a:hlinkClick r:id="rId5"/>
              </a:rPr>
              <a:t>drgfreeman@tuta.</a:t>
            </a:r>
            <a:r>
              <a:rPr lang="en-CA" altLang="fr-FR" sz="800" dirty="0">
                <a:solidFill>
                  <a:srgbClr val="24292E"/>
                </a:solidFill>
                <a:latin typeface="-apple-system"/>
                <a:hlinkClick r:id="rId5"/>
              </a:rPr>
              <a:t>io</a:t>
            </a:r>
            <a:r>
              <a:rPr lang="en-CA" altLang="fr-FR" sz="800" dirty="0">
                <a:solidFill>
                  <a:srgbClr val="24292E"/>
                </a:solidFill>
                <a:latin typeface="-apple-system"/>
              </a:rPr>
              <a:t>  </a:t>
            </a:r>
            <a:r>
              <a:rPr kumimoji="0" lang="en-CA" altLang="fr-FR" sz="800" b="0" i="0" u="none" strike="noStrike" cap="none" normalizeH="0" baseline="0" dirty="0">
                <a:ln>
                  <a:noFill/>
                </a:ln>
                <a:solidFill>
                  <a:srgbClr val="24292E"/>
                </a:solidFill>
                <a:effectLst/>
                <a:latin typeface="-apple-system"/>
              </a:rPr>
              <a:t>This work is licensed under a </a:t>
            </a:r>
            <a:r>
              <a:rPr kumimoji="0" lang="en-CA" altLang="fr-FR" sz="800" b="0" i="0" u="none" strike="noStrike" cap="none" normalizeH="0" baseline="0" dirty="0">
                <a:ln>
                  <a:noFill/>
                </a:ln>
                <a:solidFill>
                  <a:srgbClr val="0366D6"/>
                </a:solidFill>
                <a:effectLst/>
                <a:latin typeface="-apple-system"/>
                <a:hlinkClick r:id="rId3"/>
              </a:rPr>
              <a:t>Creative Commons Attribution-</a:t>
            </a:r>
            <a:r>
              <a:rPr kumimoji="0" lang="en-CA" altLang="fr-FR" sz="800" b="0" i="0" u="none" strike="noStrike" cap="none" normalizeH="0" baseline="0" dirty="0" err="1">
                <a:ln>
                  <a:noFill/>
                </a:ln>
                <a:solidFill>
                  <a:srgbClr val="0366D6"/>
                </a:solidFill>
                <a:effectLst/>
                <a:latin typeface="-apple-system"/>
                <a:hlinkClick r:id="rId3"/>
              </a:rPr>
              <a:t>ShareAlike</a:t>
            </a:r>
            <a:r>
              <a:rPr kumimoji="0" lang="en-CA" altLang="fr-FR" sz="800" b="0" i="0" u="none" strike="noStrike" cap="none" normalizeH="0" baseline="0" dirty="0">
                <a:ln>
                  <a:noFill/>
                </a:ln>
                <a:solidFill>
                  <a:srgbClr val="0366D6"/>
                </a:solidFill>
                <a:effectLst/>
                <a:latin typeface="-apple-system"/>
                <a:hlinkClick r:id="rId3"/>
              </a:rPr>
              <a:t> 4.0 International License</a:t>
            </a:r>
            <a:r>
              <a:rPr kumimoji="0" lang="en-CA" altLang="fr-FR" sz="800" b="0" i="0" u="none" strike="noStrike" cap="none" normalizeH="0" baseline="0" dirty="0">
                <a:ln>
                  <a:noFill/>
                </a:ln>
                <a:solidFill>
                  <a:srgbClr val="24292E"/>
                </a:solidFill>
                <a:effectLst/>
                <a:latin typeface="-apple-system"/>
              </a:rPr>
              <a:t>.</a:t>
            </a:r>
            <a:endParaRPr kumimoji="0" lang="en-CA" altLang="fr-FR" sz="800" b="0" i="0" u="none" strike="noStrike" cap="none" normalizeH="0" baseline="0" dirty="0">
              <a:ln>
                <a:noFill/>
              </a:ln>
              <a:solidFill>
                <a:srgbClr val="0366D6"/>
              </a:solidFill>
              <a:effectLst/>
              <a:latin typeface="-apple-system"/>
            </a:endParaRPr>
          </a:p>
        </p:txBody>
      </p:sp>
    </p:spTree>
    <p:extLst>
      <p:ext uri="{BB962C8B-B14F-4D97-AF65-F5344CB8AC3E}">
        <p14:creationId xmlns:p14="http://schemas.microsoft.com/office/powerpoint/2010/main" val="3807820017"/>
      </p:ext>
    </p:extLst>
  </p:cSld>
  <p:clrMapOvr>
    <a:masterClrMapping/>
  </p:clrMapOvr>
</p:sld>
</file>

<file path=ppt/theme/theme1.xml><?xml version="1.0" encoding="utf-8"?>
<a:theme xmlns:a="http://schemas.openxmlformats.org/drawingml/2006/main" name="Dividende">
  <a:themeElements>
    <a:clrScheme name="Personnalisé 9">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4590B8"/>
      </a:hlink>
      <a:folHlink>
        <a:srgbClr val="4590B8"/>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TM03457464[[fn=Dividende]]</Template>
  <TotalTime>402</TotalTime>
  <Words>944</Words>
  <Application>Microsoft Office PowerPoint</Application>
  <PresentationFormat>Grand écran</PresentationFormat>
  <Paragraphs>117</Paragraphs>
  <Slides>10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-apple-system</vt:lpstr>
      <vt:lpstr>Courier New</vt:lpstr>
      <vt:lpstr>Gill Sans MT</vt:lpstr>
      <vt:lpstr>Wingdings 2</vt:lpstr>
      <vt:lpstr>Dividende</vt:lpstr>
      <vt:lpstr>Intro to Microcontrollers with Arduino</vt:lpstr>
      <vt:lpstr>Microcontrollers and Development Boards</vt:lpstr>
      <vt:lpstr>Popular development boards</vt:lpstr>
      <vt:lpstr>Getting Started with Arduino</vt:lpstr>
      <vt:lpstr>Recommended material</vt:lpstr>
      <vt:lpstr>Power Considerations</vt:lpstr>
      <vt:lpstr>Pin MaPPING Diagrams (PINOUT)</vt:lpstr>
      <vt:lpstr>Programming the Arduino</vt:lpstr>
      <vt:lpstr>A Typical Arduino program (SKETCH)</vt:lpstr>
      <vt:lpstr>Where to Buy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Microcontrollers with Arduino</dc:title>
  <dc:creator>Julien de la Bruère-Terreault</dc:creator>
  <cp:lastModifiedBy>Julien de la Bruère-Terreault</cp:lastModifiedBy>
  <cp:revision>48</cp:revision>
  <dcterms:created xsi:type="dcterms:W3CDTF">2017-05-14T13:08:08Z</dcterms:created>
  <dcterms:modified xsi:type="dcterms:W3CDTF">2017-05-30T03:24:59Z</dcterms:modified>
</cp:coreProperties>
</file>